
<file path=[Content_Types].xml><?xml version="1.0" encoding="utf-8"?>
<Types xmlns="http://schemas.openxmlformats.org/package/2006/content-types">
  <Default Extension="emf" ContentType="image/x-emf"/>
  <Default Extension="gif" ContentType="image/gi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2" r:id="rId5"/>
  </p:sldMasterIdLst>
  <p:notesMasterIdLst>
    <p:notesMasterId r:id="rId75"/>
  </p:notesMasterIdLst>
  <p:handoutMasterIdLst>
    <p:handoutMasterId r:id="rId76"/>
  </p:handoutMasterIdLst>
  <p:sldIdLst>
    <p:sldId id="1874" r:id="rId6"/>
    <p:sldId id="2000" r:id="rId7"/>
    <p:sldId id="2001" r:id="rId8"/>
    <p:sldId id="1966" r:id="rId9"/>
    <p:sldId id="1876" r:id="rId10"/>
    <p:sldId id="1950" r:id="rId11"/>
    <p:sldId id="1977" r:id="rId12"/>
    <p:sldId id="1978" r:id="rId13"/>
    <p:sldId id="1979" r:id="rId14"/>
    <p:sldId id="1980" r:id="rId15"/>
    <p:sldId id="1981" r:id="rId16"/>
    <p:sldId id="1983" r:id="rId17"/>
    <p:sldId id="1982" r:id="rId18"/>
    <p:sldId id="1984" r:id="rId19"/>
    <p:sldId id="1985" r:id="rId20"/>
    <p:sldId id="1986" r:id="rId21"/>
    <p:sldId id="1987" r:id="rId22"/>
    <p:sldId id="1988" r:id="rId23"/>
    <p:sldId id="1952" r:id="rId24"/>
    <p:sldId id="1953" r:id="rId25"/>
    <p:sldId id="1954" r:id="rId26"/>
    <p:sldId id="1881" r:id="rId27"/>
    <p:sldId id="1996" r:id="rId28"/>
    <p:sldId id="1955" r:id="rId29"/>
    <p:sldId id="1879" r:id="rId30"/>
    <p:sldId id="1956" r:id="rId31"/>
    <p:sldId id="1997" r:id="rId32"/>
    <p:sldId id="1998" r:id="rId33"/>
    <p:sldId id="1957" r:id="rId34"/>
    <p:sldId id="1943" r:id="rId35"/>
    <p:sldId id="1999" r:id="rId36"/>
    <p:sldId id="1990" r:id="rId37"/>
    <p:sldId id="1991" r:id="rId38"/>
    <p:sldId id="1992" r:id="rId39"/>
    <p:sldId id="1993" r:id="rId40"/>
    <p:sldId id="1994" r:id="rId41"/>
    <p:sldId id="1995" r:id="rId42"/>
    <p:sldId id="1958" r:id="rId43"/>
    <p:sldId id="1959" r:id="rId44"/>
    <p:sldId id="1960" r:id="rId45"/>
    <p:sldId id="1961" r:id="rId46"/>
    <p:sldId id="1962" r:id="rId47"/>
    <p:sldId id="1963" r:id="rId48"/>
    <p:sldId id="1944" r:id="rId49"/>
    <p:sldId id="1945" r:id="rId50"/>
    <p:sldId id="1890" r:id="rId51"/>
    <p:sldId id="1946" r:id="rId52"/>
    <p:sldId id="1947" r:id="rId53"/>
    <p:sldId id="1964" r:id="rId54"/>
    <p:sldId id="1965" r:id="rId55"/>
    <p:sldId id="355" r:id="rId56"/>
    <p:sldId id="360" r:id="rId57"/>
    <p:sldId id="363" r:id="rId58"/>
    <p:sldId id="1967" r:id="rId59"/>
    <p:sldId id="1968" r:id="rId60"/>
    <p:sldId id="1969" r:id="rId61"/>
    <p:sldId id="1970" r:id="rId62"/>
    <p:sldId id="1971" r:id="rId63"/>
    <p:sldId id="1972" r:id="rId64"/>
    <p:sldId id="1973" r:id="rId65"/>
    <p:sldId id="1974" r:id="rId66"/>
    <p:sldId id="1975" r:id="rId67"/>
    <p:sldId id="1976" r:id="rId68"/>
    <p:sldId id="365" r:id="rId69"/>
    <p:sldId id="387" r:id="rId70"/>
    <p:sldId id="346" r:id="rId71"/>
    <p:sldId id="269" r:id="rId72"/>
    <p:sldId id="312" r:id="rId73"/>
    <p:sldId id="1949" r:id="rId7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Light Template" id="{A073DAE3-B461-442F-A3D3-6642BD875E45}">
          <p14:sldIdLst>
            <p14:sldId id="1874"/>
            <p14:sldId id="2000"/>
            <p14:sldId id="2001"/>
            <p14:sldId id="1966"/>
            <p14:sldId id="1876"/>
            <p14:sldId id="1950"/>
            <p14:sldId id="1977"/>
            <p14:sldId id="1978"/>
            <p14:sldId id="1979"/>
            <p14:sldId id="1980"/>
            <p14:sldId id="1981"/>
            <p14:sldId id="1983"/>
            <p14:sldId id="1982"/>
            <p14:sldId id="1984"/>
            <p14:sldId id="1985"/>
            <p14:sldId id="1986"/>
            <p14:sldId id="1987"/>
            <p14:sldId id="1988"/>
            <p14:sldId id="1952"/>
            <p14:sldId id="1953"/>
            <p14:sldId id="1954"/>
            <p14:sldId id="1881"/>
            <p14:sldId id="1996"/>
            <p14:sldId id="1955"/>
            <p14:sldId id="1879"/>
            <p14:sldId id="1956"/>
            <p14:sldId id="1997"/>
            <p14:sldId id="1998"/>
            <p14:sldId id="1957"/>
            <p14:sldId id="1943"/>
            <p14:sldId id="1999"/>
            <p14:sldId id="1990"/>
            <p14:sldId id="1991"/>
            <p14:sldId id="1992"/>
            <p14:sldId id="1993"/>
            <p14:sldId id="1994"/>
            <p14:sldId id="1995"/>
            <p14:sldId id="1958"/>
            <p14:sldId id="1959"/>
            <p14:sldId id="1960"/>
            <p14:sldId id="1961"/>
            <p14:sldId id="1962"/>
            <p14:sldId id="1963"/>
            <p14:sldId id="1944"/>
            <p14:sldId id="1945"/>
            <p14:sldId id="1890"/>
            <p14:sldId id="1946"/>
            <p14:sldId id="1947"/>
            <p14:sldId id="1964"/>
            <p14:sldId id="1965"/>
            <p14:sldId id="355"/>
            <p14:sldId id="360"/>
            <p14:sldId id="363"/>
            <p14:sldId id="1967"/>
            <p14:sldId id="1968"/>
            <p14:sldId id="1969"/>
            <p14:sldId id="1970"/>
            <p14:sldId id="1971"/>
            <p14:sldId id="1972"/>
            <p14:sldId id="1973"/>
            <p14:sldId id="1974"/>
            <p14:sldId id="1975"/>
            <p14:sldId id="1976"/>
            <p14:sldId id="365"/>
            <p14:sldId id="387"/>
            <p14:sldId id="346"/>
            <p14:sldId id="269"/>
            <p14:sldId id="312"/>
            <p14:sldId id="1949"/>
          </p14:sldIdLst>
        </p14:section>
        <p14:section name="Dark template" id="{888AB95E-1B7E-4E95-8F39-C5D0E8372BC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2F2F2F"/>
    <a:srgbClr val="F2F2F2"/>
    <a:srgbClr val="D2D2D2"/>
    <a:srgbClr val="5C2D91"/>
    <a:srgbClr val="00BCF2"/>
    <a:srgbClr val="0078D4"/>
    <a:srgbClr val="037BDA"/>
    <a:srgbClr val="1A1A1A"/>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38" autoAdjust="0"/>
    <p:restoredTop sz="92133" autoAdjust="0"/>
  </p:normalViewPr>
  <p:slideViewPr>
    <p:cSldViewPr snapToGrid="0">
      <p:cViewPr varScale="1">
        <p:scale>
          <a:sx n="72" d="100"/>
          <a:sy n="72" d="100"/>
        </p:scale>
        <p:origin x="660" y="72"/>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51" d="100"/>
          <a:sy n="51" d="100"/>
        </p:scale>
        <p:origin x="2694" y="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handoutMaster" Target="handoutMasters/handoutMaster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4/24/2022 8:08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4/24/2022 7:58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4/24/2022 7:58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506827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Speaker Notes:</a:t>
            </a:r>
          </a:p>
          <a:p>
            <a:pPr marL="171450" indent="-171450">
              <a:buFont typeface="Arial" pitchFamily="34" charset="0"/>
              <a:buChar char="•"/>
            </a:pPr>
            <a:r>
              <a:rPr lang="en-US" sz="1200" dirty="0"/>
              <a:t>One of the other things we do</a:t>
            </a:r>
            <a:r>
              <a:rPr lang="en-US" sz="1200" baseline="0" dirty="0"/>
              <a:t> with Windows Azure to enable that is provide a bunch of Application Building Blocks</a:t>
            </a:r>
          </a:p>
          <a:p>
            <a:pPr marL="171450" indent="-171450">
              <a:buFont typeface="Arial" pitchFamily="34" charset="0"/>
              <a:buChar char="•"/>
            </a:pPr>
            <a:r>
              <a:rPr lang="en-US" sz="1200" baseline="0" dirty="0"/>
              <a:t>These are managed services that we run that provide a lot of value so you can avoid standing up the infrastructure for common capabilities</a:t>
            </a:r>
          </a:p>
          <a:p>
            <a:pPr marL="171450" indent="-171450">
              <a:buFont typeface="Arial" pitchFamily="34" charset="0"/>
              <a:buChar char="•"/>
            </a:pPr>
            <a:r>
              <a:rPr lang="en-US" sz="1200" baseline="0" dirty="0"/>
              <a:t>You always can stand up VMs and put anything you want in it</a:t>
            </a:r>
          </a:p>
          <a:p>
            <a:pPr marL="171450" indent="-171450">
              <a:buFont typeface="Arial" pitchFamily="34" charset="0"/>
              <a:buChar char="•"/>
            </a:pPr>
            <a:r>
              <a:rPr lang="en-US" sz="1200" baseline="0" dirty="0"/>
              <a:t>But in a lot of cases you will find that we have built in services that we deliver or that are delivered by our partners</a:t>
            </a:r>
          </a:p>
          <a:p>
            <a:pPr marL="171450" indent="-171450">
              <a:buFont typeface="Arial" pitchFamily="34" charset="0"/>
              <a:buChar char="•"/>
            </a:pPr>
            <a:r>
              <a:rPr lang="en-US" sz="1200" baseline="0" dirty="0"/>
              <a:t>What’s cool is that you can use any of these services with a VM, with a Web Site, or with a Cloud Service – so you have flexibility in how you will consume them.</a:t>
            </a:r>
            <a:endParaRPr lang="en-US" sz="1200" dirty="0"/>
          </a:p>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t>65</a:t>
            </a:fld>
            <a:endParaRPr lang="en-US"/>
          </a:p>
        </p:txBody>
      </p:sp>
    </p:spTree>
    <p:extLst>
      <p:ext uri="{BB962C8B-B14F-4D97-AF65-F5344CB8AC3E}">
        <p14:creationId xmlns:p14="http://schemas.microsoft.com/office/powerpoint/2010/main" val="3041096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solidFill>
                  <a:prstClr val="black"/>
                </a:solidFill>
              </a:rPr>
              <a:pPr/>
              <a:t>66</a:t>
            </a:fld>
            <a:endParaRPr lang="en-US">
              <a:solidFill>
                <a:prstClr val="black"/>
              </a:solidFill>
            </a:endParaRPr>
          </a:p>
        </p:txBody>
      </p:sp>
    </p:spTree>
    <p:extLst>
      <p:ext uri="{BB962C8B-B14F-4D97-AF65-F5344CB8AC3E}">
        <p14:creationId xmlns:p14="http://schemas.microsoft.com/office/powerpoint/2010/main" val="26069869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14C02C-11C7-4FB3-AE88-745A659E68F2}" type="slidenum">
              <a:rPr lang="en-US" smtClean="0"/>
              <a:t>67</a:t>
            </a:fld>
            <a:endParaRPr lang="en-US"/>
          </a:p>
        </p:txBody>
      </p:sp>
    </p:spTree>
    <p:extLst>
      <p:ext uri="{BB962C8B-B14F-4D97-AF65-F5344CB8AC3E}">
        <p14:creationId xmlns:p14="http://schemas.microsoft.com/office/powerpoint/2010/main" val="2994546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14C02C-11C7-4FB3-AE88-745A659E68F2}" type="slidenum">
              <a:rPr lang="en-US" smtClean="0"/>
              <a:t>68</a:t>
            </a:fld>
            <a:endParaRPr lang="en-US"/>
          </a:p>
        </p:txBody>
      </p:sp>
    </p:spTree>
    <p:extLst>
      <p:ext uri="{BB962C8B-B14F-4D97-AF65-F5344CB8AC3E}">
        <p14:creationId xmlns:p14="http://schemas.microsoft.com/office/powerpoint/2010/main" val="2994546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4/24/2022 7:58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400695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4/24/2022 7:58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150504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4/24/2022 7:58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4059421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4/24/2022 7:58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1777427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1365">
              <a:defRPr/>
            </a:pPr>
            <a:r>
              <a:rPr lang="en-US" dirty="0">
                <a:solidFill>
                  <a:schemeClr val="bg1"/>
                </a:solidFill>
              </a:rPr>
              <a:t>This slide shows how the various options compare, then explicitly illustrates where the Windows Azure platform fits in. It’s meant to make clear in the audience’s mind the exact place in this broad area that we’re about to dig into more deeply.</a:t>
            </a:r>
          </a:p>
          <a:p>
            <a:endParaRPr lang="en-US" dirty="0">
              <a:solidFill>
                <a:schemeClr val="bg1"/>
              </a:solidFill>
            </a:endParaRPr>
          </a:p>
          <a:p>
            <a:r>
              <a:rPr lang="en-US" dirty="0">
                <a:solidFill>
                  <a:schemeClr val="bg1"/>
                </a:solidFill>
              </a:rPr>
              <a:t>Before we can understand the Microsoft cloud computing strategy, we must understand how the industry sees the landscape.</a:t>
            </a:r>
          </a:p>
          <a:p>
            <a:endParaRPr lang="en-US" dirty="0">
              <a:solidFill>
                <a:schemeClr val="bg1"/>
              </a:solidFill>
              <a:latin typeface="Segoe UI" pitchFamily="34" charset="0"/>
            </a:endParaRPr>
          </a:p>
          <a:p>
            <a:r>
              <a:rPr lang="en-US" dirty="0">
                <a:solidFill>
                  <a:schemeClr val="bg1"/>
                </a:solidFill>
                <a:latin typeface="Segoe UI" pitchFamily="34" charset="0"/>
              </a:rPr>
              <a:t>Traditionally all information technology was managed by customers on their own premises. This model provides the customer with a high degree of control, but at a high cost of capital expenditure and maintenance.</a:t>
            </a:r>
          </a:p>
          <a:p>
            <a:endParaRPr lang="en-US" dirty="0">
              <a:solidFill>
                <a:schemeClr val="bg1"/>
              </a:solidFill>
              <a:latin typeface="Segoe UI" pitchFamily="34" charset="0"/>
            </a:endParaRPr>
          </a:p>
          <a:p>
            <a:r>
              <a:rPr lang="en-US" dirty="0">
                <a:solidFill>
                  <a:schemeClr val="bg1"/>
                </a:solidFill>
                <a:latin typeface="Segoe UI" pitchFamily="34" charset="0"/>
              </a:rPr>
              <a:t>Another model is known as “infrastructure as a service ,” or </a:t>
            </a:r>
            <a:r>
              <a:rPr lang="en-US" dirty="0" err="1">
                <a:solidFill>
                  <a:schemeClr val="bg1"/>
                </a:solidFill>
                <a:latin typeface="Segoe UI" pitchFamily="34" charset="0"/>
              </a:rPr>
              <a:t>IaaS</a:t>
            </a:r>
            <a:r>
              <a:rPr lang="en-US" dirty="0">
                <a:solidFill>
                  <a:schemeClr val="bg1"/>
                </a:solidFill>
                <a:latin typeface="Segoe UI" pitchFamily="34" charset="0"/>
              </a:rPr>
              <a:t>,</a:t>
            </a:r>
            <a:r>
              <a:rPr lang="en-US" dirty="0">
                <a:solidFill>
                  <a:schemeClr val="bg1"/>
                </a:solidFill>
              </a:rPr>
              <a:t> a</a:t>
            </a:r>
            <a:r>
              <a:rPr lang="en-US" dirty="0">
                <a:solidFill>
                  <a:schemeClr val="bg1"/>
                </a:solidFill>
                <a:latin typeface="Segoe UI" pitchFamily="34" charset="0"/>
              </a:rPr>
              <a:t>nd is defined by hardware, either physical or virtual. In this model, a provider uses services in the cloud to offer the end user hardware for computing or storage needs. The end user maintains control of the operating system and applications on the hardware.</a:t>
            </a:r>
            <a:endParaRPr lang="en-US" dirty="0">
              <a:solidFill>
                <a:schemeClr val="bg1"/>
              </a:solidFill>
            </a:endParaRPr>
          </a:p>
          <a:p>
            <a:endParaRPr lang="en-US" dirty="0">
              <a:solidFill>
                <a:schemeClr val="bg1"/>
              </a:solidFill>
            </a:endParaRPr>
          </a:p>
          <a:p>
            <a:pPr defTabSz="931736">
              <a:lnSpc>
                <a:spcPct val="90000"/>
              </a:lnSpc>
              <a:spcAft>
                <a:spcPts val="339"/>
              </a:spcAft>
              <a:defRPr/>
            </a:pPr>
            <a:r>
              <a:rPr lang="en-US" dirty="0">
                <a:solidFill>
                  <a:schemeClr val="bg1"/>
                </a:solidFill>
                <a:latin typeface="Segoe UI" pitchFamily="34" charset="0"/>
              </a:rPr>
              <a:t>The second model is “platform as a service,” or </a:t>
            </a:r>
            <a:r>
              <a:rPr lang="en-US" dirty="0" err="1">
                <a:solidFill>
                  <a:schemeClr val="bg1"/>
                </a:solidFill>
                <a:latin typeface="Segoe UI" pitchFamily="34" charset="0"/>
              </a:rPr>
              <a:t>PaaS</a:t>
            </a:r>
            <a:r>
              <a:rPr lang="en-US" dirty="0">
                <a:solidFill>
                  <a:schemeClr val="bg1"/>
                </a:solidFill>
                <a:latin typeface="Segoe UI" pitchFamily="34" charset="0"/>
              </a:rPr>
              <a:t>, and is used to facilitate the development, testing, deployment, and ongoing maintenance of applications. In this model, the provider maintains and administers the underlying infrastructure for the end user.</a:t>
            </a:r>
          </a:p>
          <a:p>
            <a:endParaRPr lang="en-US" dirty="0">
              <a:solidFill>
                <a:schemeClr val="bg1"/>
              </a:solidFill>
            </a:endParaRPr>
          </a:p>
          <a:p>
            <a:pPr defTabSz="931736">
              <a:lnSpc>
                <a:spcPct val="90000"/>
              </a:lnSpc>
              <a:spcAft>
                <a:spcPts val="339"/>
              </a:spcAft>
              <a:defRPr/>
            </a:pPr>
            <a:r>
              <a:rPr lang="en-US" dirty="0">
                <a:solidFill>
                  <a:schemeClr val="bg1"/>
                </a:solidFill>
                <a:latin typeface="Segoe UI" pitchFamily="34" charset="0"/>
              </a:rPr>
              <a:t>The third model is “software as a service,” or </a:t>
            </a:r>
            <a:r>
              <a:rPr lang="en-US" dirty="0" err="1">
                <a:solidFill>
                  <a:schemeClr val="bg1"/>
                </a:solidFill>
                <a:latin typeface="Segoe UI" pitchFamily="34" charset="0"/>
              </a:rPr>
              <a:t>SaaS</a:t>
            </a:r>
            <a:r>
              <a:rPr lang="en-US" dirty="0">
                <a:solidFill>
                  <a:schemeClr val="bg1"/>
                </a:solidFill>
                <a:latin typeface="Segoe UI" pitchFamily="34" charset="0"/>
              </a:rPr>
              <a:t>. </a:t>
            </a:r>
            <a:r>
              <a:rPr lang="en-US" dirty="0" err="1">
                <a:solidFill>
                  <a:schemeClr val="bg1"/>
                </a:solidFill>
                <a:latin typeface="Segoe UI" pitchFamily="34" charset="0"/>
              </a:rPr>
              <a:t>SaaS</a:t>
            </a:r>
            <a:r>
              <a:rPr lang="en-US" dirty="0">
                <a:solidFill>
                  <a:schemeClr val="bg1"/>
                </a:solidFill>
                <a:latin typeface="Segoe UI" pitchFamily="34" charset="0"/>
              </a:rPr>
              <a:t> supplies finished services and applications over the Internet to customers who pay on a per-use basis. This is the most common form of cloud computing delivered today. </a:t>
            </a:r>
            <a:endParaRPr lang="en-US" dirty="0">
              <a:solidFill>
                <a:schemeClr val="bg1"/>
              </a:solidFill>
            </a:endParaRPr>
          </a:p>
          <a:p>
            <a:endParaRPr lang="en-US" dirty="0">
              <a:solidFill>
                <a:schemeClr val="bg1"/>
              </a:solidFill>
            </a:endParaRPr>
          </a:p>
          <a:p>
            <a:pPr>
              <a:defRPr/>
            </a:pPr>
            <a:r>
              <a:rPr lang="en-US" dirty="0">
                <a:solidFill>
                  <a:schemeClr val="bg1"/>
                </a:solidFill>
              </a:rPr>
              <a:t>Windows Azure Platform is a </a:t>
            </a:r>
            <a:r>
              <a:rPr lang="en-US" dirty="0" err="1">
                <a:solidFill>
                  <a:schemeClr val="bg1"/>
                </a:solidFill>
              </a:rPr>
              <a:t>Paas</a:t>
            </a:r>
            <a:r>
              <a:rPr lang="en-US" dirty="0">
                <a:solidFill>
                  <a:schemeClr val="bg1"/>
                </a:solidFill>
              </a:rPr>
              <a:t>. Think of Windows Azure and the Platform as the operating system of the cloud.  You have Windows Client which is your client PC Operating System, Windows Server which is your Operating system for your data centers and Windows Azure is your operating system for the cloud. With Windows Azure Platform, however, Microsoft manages and maintains the platform, freeing up your IT resources to focus on business objectives. Also, because Windows Azure Platform provides dynamic capacity that can scale up or down to meet your changing needs, you achieve better resources utilization and lower costs.</a:t>
            </a:r>
            <a:endParaRPr lang="en-US" dirty="0">
              <a:solidFill>
                <a:schemeClr val="bg1"/>
              </a:solidFill>
              <a:latin typeface="Segoe UI" pitchFamily="34" charset="0"/>
            </a:endParaRPr>
          </a:p>
          <a:p>
            <a:pPr marL="931774" lvl="2"/>
            <a:endParaRPr lang="en-US" dirty="0"/>
          </a:p>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t>51</a:t>
            </a:fld>
            <a:endParaRPr lang="en-US"/>
          </a:p>
        </p:txBody>
      </p:sp>
    </p:spTree>
    <p:extLst>
      <p:ext uri="{BB962C8B-B14F-4D97-AF65-F5344CB8AC3E}">
        <p14:creationId xmlns:p14="http://schemas.microsoft.com/office/powerpoint/2010/main" val="1027264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t>52</a:t>
            </a:fld>
            <a:endParaRPr lang="en-US"/>
          </a:p>
        </p:txBody>
      </p:sp>
    </p:spTree>
    <p:extLst>
      <p:ext uri="{BB962C8B-B14F-4D97-AF65-F5344CB8AC3E}">
        <p14:creationId xmlns:p14="http://schemas.microsoft.com/office/powerpoint/2010/main" val="2322925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Speaker Notes:</a:t>
            </a:r>
          </a:p>
          <a:p>
            <a:pPr marL="171450" indent="-171450">
              <a:buFont typeface="Arial" pitchFamily="34" charset="0"/>
              <a:buChar char="•"/>
            </a:pPr>
            <a:r>
              <a:rPr lang="en-US" dirty="0"/>
              <a:t>As you saw you can use both Windows Server or Linux</a:t>
            </a:r>
          </a:p>
          <a:p>
            <a:pPr marL="171450" indent="-171450">
              <a:buFont typeface="Arial" pitchFamily="34" charset="0"/>
              <a:buChar char="•"/>
            </a:pPr>
            <a:r>
              <a:rPr lang="en-US" dirty="0"/>
              <a:t>You can install any software</a:t>
            </a:r>
            <a:r>
              <a:rPr lang="en-US" baseline="0" dirty="0"/>
              <a:t> you want in the virtual machine.  It’s your virtual machine</a:t>
            </a:r>
          </a:p>
          <a:p>
            <a:pPr marL="171450" indent="-171450">
              <a:buFont typeface="Arial" pitchFamily="34" charset="0"/>
              <a:buChar char="•"/>
            </a:pPr>
            <a:r>
              <a:rPr lang="en-US" baseline="0" dirty="0"/>
              <a:t>You can also setup a virtual private network to connect VMs to your on-premises infrastructure</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t>53</a:t>
            </a:fld>
            <a:endParaRPr lang="en-US"/>
          </a:p>
        </p:txBody>
      </p:sp>
    </p:spTree>
    <p:extLst>
      <p:ext uri="{BB962C8B-B14F-4D97-AF65-F5344CB8AC3E}">
        <p14:creationId xmlns:p14="http://schemas.microsoft.com/office/powerpoint/2010/main" val="41184069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Speaker</a:t>
            </a:r>
            <a:r>
              <a:rPr lang="en-US" b="1" baseline="0" dirty="0"/>
              <a:t> Notes:</a:t>
            </a:r>
          </a:p>
          <a:p>
            <a:pPr marL="171450" indent="-171450">
              <a:buFont typeface="Arial" pitchFamily="34" charset="0"/>
              <a:buChar char="•"/>
            </a:pPr>
            <a:r>
              <a:rPr lang="en-US" dirty="0"/>
              <a:t>Transition</a:t>
            </a:r>
          </a:p>
          <a:p>
            <a:pPr marL="384431" lvl="1" indent="-171450">
              <a:buFont typeface="Arial" pitchFamily="34" charset="0"/>
              <a:buChar char="•"/>
            </a:pPr>
            <a:r>
              <a:rPr lang="en-US" dirty="0"/>
              <a:t>Virtual machine capabilities</a:t>
            </a:r>
            <a:r>
              <a:rPr lang="en-US" baseline="0" dirty="0"/>
              <a:t> are one of the great features as part of this Azure release.</a:t>
            </a:r>
          </a:p>
          <a:p>
            <a:pPr marL="384431" lvl="1" indent="-171450">
              <a:buFont typeface="Arial" pitchFamily="34" charset="0"/>
              <a:buChar char="•"/>
            </a:pPr>
            <a:r>
              <a:rPr lang="en-US" baseline="0" dirty="0"/>
              <a:t>Next one I want to talk about are Windows Azure Web Sites</a:t>
            </a:r>
          </a:p>
          <a:p>
            <a:pPr marL="171450" indent="-171450">
              <a:buFont typeface="Arial" pitchFamily="34" charset="0"/>
              <a:buChar char="•"/>
            </a:pPr>
            <a:r>
              <a:rPr lang="en-US" baseline="0" dirty="0"/>
              <a:t>Basically with Windows Azure Web Sites there is a managed service that you can use to run web sites and web APIs.  </a:t>
            </a:r>
          </a:p>
          <a:p>
            <a:pPr marL="171450" indent="-171450">
              <a:buFont typeface="Arial" pitchFamily="34" charset="0"/>
              <a:buChar char="•"/>
            </a:pPr>
            <a:r>
              <a:rPr lang="en-US" baseline="0" dirty="0"/>
              <a:t>You don’t have to worry or think about VMs, servers, or infrastructure.   </a:t>
            </a:r>
          </a:p>
          <a:p>
            <a:pPr marL="171450" indent="-171450">
              <a:buFont typeface="Arial" pitchFamily="34" charset="0"/>
              <a:buChar char="•"/>
            </a:pPr>
            <a:r>
              <a:rPr lang="en-US" baseline="0" dirty="0"/>
              <a:t>You can simply focus on building and deploying HTTP based applications.</a:t>
            </a:r>
          </a:p>
          <a:p>
            <a:pPr marL="171450" indent="-171450">
              <a:buFont typeface="Arial" pitchFamily="34" charset="0"/>
              <a:buChar char="•"/>
            </a:pPr>
            <a:r>
              <a:rPr lang="en-US" baseline="0" dirty="0"/>
              <a:t>Enables you to build web sites using ASP.NET, Node.js, or PHP</a:t>
            </a:r>
          </a:p>
          <a:p>
            <a:pPr marL="171450" indent="-171450">
              <a:buFont typeface="Arial" pitchFamily="34" charset="0"/>
              <a:buChar char="•"/>
            </a:pPr>
            <a:r>
              <a:rPr lang="en-US" baseline="0" dirty="0"/>
              <a:t>Allows you to use any tool and any operating system to build these sites including Windows, OS X, and Linux. </a:t>
            </a:r>
          </a:p>
          <a:p>
            <a:pPr marL="171450" indent="-171450">
              <a:buFont typeface="Arial" pitchFamily="34" charset="0"/>
              <a:buChar char="•"/>
            </a:pPr>
            <a:r>
              <a:rPr lang="en-US" baseline="0" dirty="0"/>
              <a:t>You can easily deploy these sites using the tools and infrastructure you know. </a:t>
            </a:r>
          </a:p>
          <a:p>
            <a:pPr marL="171450" indent="-171450">
              <a:buFont typeface="Arial" pitchFamily="34" charset="0"/>
              <a:buChar char="•"/>
            </a:pPr>
            <a:r>
              <a:rPr lang="en-US" baseline="0" dirty="0"/>
              <a:t>We support several flexible deployment options including FTP, GIT, and Team Foundation Services</a:t>
            </a:r>
          </a:p>
          <a:p>
            <a:pPr marL="171450" indent="-171450">
              <a:buFont typeface="Arial" pitchFamily="34" charset="0"/>
              <a:buChar char="•"/>
            </a:pPr>
            <a:r>
              <a:rPr lang="en-US" baseline="0" dirty="0"/>
              <a:t>What is nice about this offering is that not only does it enable to very quickly get going, but it also allows you to start with a free offer in a shared environment.  </a:t>
            </a:r>
          </a:p>
          <a:p>
            <a:pPr marL="171450" indent="-171450">
              <a:buFont typeface="Arial" pitchFamily="34" charset="0"/>
              <a:buChar char="•"/>
            </a:pPr>
            <a:r>
              <a:rPr lang="en-US" baseline="0" dirty="0"/>
              <a:t>You can then scale up these sites using reserved instances for higher performance and isolation and scale out these sites as your web site becomes successful and you have increased load.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t>64</a:t>
            </a:fld>
            <a:endParaRPr lang="en-US"/>
          </a:p>
        </p:txBody>
      </p:sp>
    </p:spTree>
    <p:extLst>
      <p:ext uri="{BB962C8B-B14F-4D97-AF65-F5344CB8AC3E}">
        <p14:creationId xmlns:p14="http://schemas.microsoft.com/office/powerpoint/2010/main" val="36049008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picture containing meter&#10;&#10;Description automatically generated">
            <a:extLst>
              <a:ext uri="{FF2B5EF4-FFF2-40B4-BE49-F238E27FC236}">
                <a16:creationId xmlns:a16="http://schemas.microsoft.com/office/drawing/2014/main" id="{08877C49-379C-4530-89DA-E5FB27C7DDFE}"/>
              </a:ext>
            </a:extLst>
          </p:cNvPr>
          <p:cNvPicPr>
            <a:picLocks noChangeAspect="1"/>
          </p:cNvPicPr>
          <p:nvPr userDrawn="1"/>
        </p:nvPicPr>
        <p:blipFill rotWithShape="1">
          <a:blip r:embed="rId2"/>
          <a:srcRect l="51535" t="20885" r="1924" b="7746"/>
          <a:stretch/>
        </p:blipFill>
        <p:spPr>
          <a:xfrm>
            <a:off x="0" y="0"/>
            <a:ext cx="12192000" cy="6858000"/>
          </a:xfrm>
          <a:prstGeom prst="rect">
            <a:avLst/>
          </a:prstGeom>
        </p:spPr>
      </p:pic>
    </p:spTree>
    <p:extLst>
      <p:ext uri="{BB962C8B-B14F-4D97-AF65-F5344CB8AC3E}">
        <p14:creationId xmlns:p14="http://schemas.microsoft.com/office/powerpoint/2010/main" val="30918316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2160" userDrawn="1">
          <p15:clr>
            <a:srgbClr val="FBAE40"/>
          </p15:clr>
        </p15:guide>
        <p15:guide id="5"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6415E271-3B4B-422B-BBB7-732E9892FAC5}"/>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57283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A8638A5-F250-4F13-8367-9EF5EEBD9BB1}"/>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4" name="Picture 3" descr="A picture containing food, drawing, plate&#10;&#10;Description automatically generated">
            <a:extLst>
              <a:ext uri="{FF2B5EF4-FFF2-40B4-BE49-F238E27FC236}">
                <a16:creationId xmlns:a16="http://schemas.microsoft.com/office/drawing/2014/main" id="{732181C1-02C8-4170-8050-04F95DCD6088}"/>
              </a:ext>
            </a:extLst>
          </p:cNvPr>
          <p:cNvPicPr>
            <a:picLocks noChangeAspect="1"/>
          </p:cNvPicPr>
          <p:nvPr userDrawn="1"/>
        </p:nvPicPr>
        <p:blipFill>
          <a:blip r:embed="rId3"/>
          <a:stretch>
            <a:fillRect/>
          </a:stretch>
        </p:blipFill>
        <p:spPr>
          <a:xfrm>
            <a:off x="587376" y="595948"/>
            <a:ext cx="2132954" cy="40233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470231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userDrawn="1">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6DDEDED-E833-4EEC-B013-F77EC5C26ED8}"/>
              </a:ext>
            </a:extLst>
          </p:cNvPr>
          <p:cNvSpPr>
            <a:spLocks noGrp="1"/>
          </p:cNvSpPr>
          <p:nvPr>
            <p:ph type="title" hasCustomPrompt="1"/>
          </p:nvPr>
        </p:nvSpPr>
        <p:spPr>
          <a:xfrm>
            <a:off x="585216" y="30118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9" name="Text Placeholder 4">
            <a:extLst>
              <a:ext uri="{FF2B5EF4-FFF2-40B4-BE49-F238E27FC236}">
                <a16:creationId xmlns:a16="http://schemas.microsoft.com/office/drawing/2014/main" id="{C3AC5816-9323-4710-BEBB-A91B469F8643}"/>
              </a:ext>
            </a:extLst>
          </p:cNvPr>
          <p:cNvSpPr>
            <a:spLocks noGrp="1"/>
          </p:cNvSpPr>
          <p:nvPr>
            <p:ph type="body" sz="quarter" idx="12" hasCustomPrompt="1"/>
          </p:nvPr>
        </p:nvSpPr>
        <p:spPr>
          <a:xfrm>
            <a:off x="594594" y="36318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12" name="Picture 11">
            <a:extLst>
              <a:ext uri="{FF2B5EF4-FFF2-40B4-BE49-F238E27FC236}">
                <a16:creationId xmlns:a16="http://schemas.microsoft.com/office/drawing/2014/main" id="{5EDCF80E-6B7F-428C-A2FD-CBB8DE40FA6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9CDF55C9-7B02-489C-84E0-60C286D78290}"/>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D5A1E839-872B-4CB0-B625-2E6BC8340D9E}"/>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rgbClr val="F2F2F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3011819"/>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94594" y="3631794"/>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BFC04202-EF83-4A58-A8C3-81980398E47D}"/>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1A81DB7E-2194-434F-8442-CBD92D624918}"/>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CCEDED28-6C83-45F6-A2AE-AEA0D37D47A3}"/>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_1">
    <p:bg>
      <p:bgPr>
        <a:solidFill>
          <a:srgbClr val="FFFFFF"/>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4" name="Title 1">
            <a:extLst>
              <a:ext uri="{FF2B5EF4-FFF2-40B4-BE49-F238E27FC236}">
                <a16:creationId xmlns:a16="http://schemas.microsoft.com/office/drawing/2014/main" id="{6AF7D8B5-60D9-4A85-B6AC-AB2808C513AA}"/>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spTree>
    <p:extLst>
      <p:ext uri="{BB962C8B-B14F-4D97-AF65-F5344CB8AC3E}">
        <p14:creationId xmlns:p14="http://schemas.microsoft.com/office/powerpoint/2010/main" val="2980851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206F3868-20C5-4830-B17D-6B8C97A93A75}"/>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407372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2">
    <p:bg>
      <p:bgPr>
        <a:solidFill>
          <a:srgbClr val="E6E6E6"/>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pic>
        <p:nvPicPr>
          <p:cNvPr id="5" name="Picture 4">
            <a:extLst>
              <a:ext uri="{FF2B5EF4-FFF2-40B4-BE49-F238E27FC236}">
                <a16:creationId xmlns:a16="http://schemas.microsoft.com/office/drawing/2014/main" id="{D09DFFD1-BA11-46AD-ADEB-22CFF7148C4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9326996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_3">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A97FDC0C-A1E0-42E3-A6E6-4DC516B1ECF5}"/>
              </a:ext>
            </a:extLst>
          </p:cNvPr>
          <p:cNvPicPr>
            <a:picLocks noChangeAspect="1"/>
          </p:cNvPicPr>
          <p:nvPr userDrawn="1"/>
        </p:nvPicPr>
        <p:blipFill rotWithShape="1">
          <a:blip r:embed="rId2"/>
          <a:srcRect l="25163" t="-6474" r="8596" b="10240"/>
          <a:stretch/>
        </p:blipFill>
        <p:spPr>
          <a:xfrm>
            <a:off x="533400" y="729314"/>
            <a:ext cx="12192000" cy="6496986"/>
          </a:xfrm>
          <a:prstGeom prst="rect">
            <a:avLst/>
          </a:prstGeom>
        </p:spPr>
      </p:pic>
      <p:pic>
        <p:nvPicPr>
          <p:cNvPr id="5" name="Picture 4" descr="A picture containing food, drawing, plate&#10;&#10;Description automatically generated">
            <a:extLst>
              <a:ext uri="{FF2B5EF4-FFF2-40B4-BE49-F238E27FC236}">
                <a16:creationId xmlns:a16="http://schemas.microsoft.com/office/drawing/2014/main" id="{793ABA5D-327F-422E-A0DB-8C1167D731A0}"/>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909831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553998"/>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430887"/>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BBB6A2A-41A6-4C98-A4A3-663FE383DBB3}" type="datetimeFigureOut">
              <a:rPr lang="en-US" smtClean="0"/>
              <a:t>4/24/2022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D31DCE-0A0A-4356-A958-819389B1C923}" type="slidenum">
              <a:rPr lang="en-US" smtClean="0"/>
              <a:t>‹#›</a:t>
            </a:fld>
            <a:endParaRPr lang="en-US"/>
          </a:p>
        </p:txBody>
      </p:sp>
    </p:spTree>
    <p:extLst>
      <p:ext uri="{BB962C8B-B14F-4D97-AF65-F5344CB8AC3E}">
        <p14:creationId xmlns:p14="http://schemas.microsoft.com/office/powerpoint/2010/main" val="40687766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0712E43-0ECA-47E9-BF15-501D117A36B8}"/>
              </a:ext>
            </a:extLst>
          </p:cNvPr>
          <p:cNvPicPr>
            <a:picLocks noChangeAspect="1"/>
          </p:cNvPicPr>
          <p:nvPr userDrawn="1"/>
        </p:nvPicPr>
        <p:blipFill rotWithShape="1">
          <a:blip r:embed="rId2"/>
          <a:srcRect l="52143" t="22177" r="2188" b="7791"/>
          <a:stretch/>
        </p:blipFill>
        <p:spPr>
          <a:xfrm>
            <a:off x="0" y="0"/>
            <a:ext cx="12192000" cy="6857999"/>
          </a:xfrm>
          <a:prstGeom prst="rect">
            <a:avLst/>
          </a:prstGeom>
        </p:spPr>
      </p:pic>
    </p:spTree>
    <p:extLst>
      <p:ext uri="{BB962C8B-B14F-4D97-AF65-F5344CB8AC3E}">
        <p14:creationId xmlns:p14="http://schemas.microsoft.com/office/powerpoint/2010/main" val="21488318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C703E829-F7D2-4CD8-9BC7-B89E16376882}"/>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C0D3ED0C-7E34-4CCF-B7D1-D2832F24DFB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740044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6" name="Title 1">
            <a:extLst>
              <a:ext uri="{FF2B5EF4-FFF2-40B4-BE49-F238E27FC236}">
                <a16:creationId xmlns:a16="http://schemas.microsoft.com/office/drawing/2014/main" id="{3DC0384E-A179-4EED-B4A2-DCEF411CCB5E}"/>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7" name="Text Placeholder 4">
            <a:extLst>
              <a:ext uri="{FF2B5EF4-FFF2-40B4-BE49-F238E27FC236}">
                <a16:creationId xmlns:a16="http://schemas.microsoft.com/office/drawing/2014/main" id="{633D10E2-7DAB-4B5C-B008-EEA4F5823B1B}"/>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1F81F8FE-0592-4EF1-90D8-AB0581608721}"/>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323150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2F2F2F"/>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4C57A6DD-C7DA-4490-9706-D789A8D72FF4}"/>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3951EA16-AD1D-4E1F-909F-1D5C16E47A7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5670152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DF1801C5-48C1-4410-9802-372288452F7C}"/>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998490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E6E6E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meter&#10;&#10;Description automatically generated">
            <a:extLst>
              <a:ext uri="{FF2B5EF4-FFF2-40B4-BE49-F238E27FC236}">
                <a16:creationId xmlns:a16="http://schemas.microsoft.com/office/drawing/2014/main" id="{6BD5228B-DB0F-46DB-85CA-145A3C2DDEDB}"/>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8" name="Picture 7">
            <a:extLst>
              <a:ext uri="{FF2B5EF4-FFF2-40B4-BE49-F238E27FC236}">
                <a16:creationId xmlns:a16="http://schemas.microsoft.com/office/drawing/2014/main" id="{BAB248D0-EB9E-45FD-BD56-CDC59AA5321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075878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6225435C-39E0-455B-B47A-B7A61368131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47935B10-C9C6-4D31-9ADF-71FD9B8F569F}"/>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95EFA4C-C99E-470A-A53F-6ED184525E57}"/>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D1B35D5-2535-4483-84C7-07873C0F3216}"/>
              </a:ext>
            </a:extLst>
          </p:cNvPr>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00937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774A587C-C2B6-4F83-A3B7-664CE50ED254}"/>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0875071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9AE91E89-EC0F-44C3-822D-7D4DD66B4E2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Tree>
    <p:extLst>
      <p:ext uri="{BB962C8B-B14F-4D97-AF65-F5344CB8AC3E}">
        <p14:creationId xmlns:p14="http://schemas.microsoft.com/office/powerpoint/2010/main" val="26822010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5">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C57AB98C-3D65-4B37-98D9-D5EA9098B772}"/>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91AB4B28-A3CA-482A-991F-44606913488A}"/>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117388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5117A3-E69B-4D89-A69A-EF7381798FC8}"/>
              </a:ext>
            </a:extLst>
          </p:cNvPr>
          <p:cNvSpPr>
            <a:spLocks noGrp="1"/>
          </p:cNvSpPr>
          <p:nvPr>
            <p:ph type="title" hasCustomPrompt="1"/>
          </p:nvPr>
        </p:nvSpPr>
        <p:spPr>
          <a:xfrm>
            <a:off x="585216" y="2985450"/>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7" name="Text Placeholder 4">
            <a:extLst>
              <a:ext uri="{FF2B5EF4-FFF2-40B4-BE49-F238E27FC236}">
                <a16:creationId xmlns:a16="http://schemas.microsoft.com/office/drawing/2014/main" id="{1D7B5D50-6898-43D7-ABF7-5775BC3EA8E9}"/>
              </a:ext>
            </a:extLst>
          </p:cNvPr>
          <p:cNvSpPr>
            <a:spLocks noGrp="1"/>
          </p:cNvSpPr>
          <p:nvPr>
            <p:ph type="body" sz="quarter" idx="12" hasCustomPrompt="1"/>
          </p:nvPr>
        </p:nvSpPr>
        <p:spPr>
          <a:xfrm>
            <a:off x="599283" y="3605425"/>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dirty="0"/>
              <a:t>Speaker name</a:t>
            </a:r>
          </a:p>
        </p:txBody>
      </p:sp>
      <p:pic>
        <p:nvPicPr>
          <p:cNvPr id="5" name="Picture 4">
            <a:extLst>
              <a:ext uri="{FF2B5EF4-FFF2-40B4-BE49-F238E27FC236}">
                <a16:creationId xmlns:a16="http://schemas.microsoft.com/office/drawing/2014/main" id="{B6E0ACDA-E7A1-431F-9526-000B4B6A95D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77D5DB2-26CE-4B45-A18C-B19C1FC596C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67A5DDA8-A241-470C-8570-679C7EAC6F26}"/>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25335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4BA15FF0-CAC2-4CEA-97C4-2776059C9702}"/>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332905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0770E11A-F8D5-46DE-9768-63FFE5D3BDB9}"/>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59955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1B9F52BA-3A32-48A9-ACBB-89D738320FF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190995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6">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406" y="2892285"/>
            <a:ext cx="7338186"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3406" y="3628154"/>
            <a:ext cx="73381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A close up of a logo&#10;&#10;Description automatically generated">
            <a:extLst>
              <a:ext uri="{FF2B5EF4-FFF2-40B4-BE49-F238E27FC236}">
                <a16:creationId xmlns:a16="http://schemas.microsoft.com/office/drawing/2014/main" id="{57F79CA3-BB63-4315-8892-95BCB51C21DD}"/>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7" name="Picture 6">
            <a:extLst>
              <a:ext uri="{FF2B5EF4-FFF2-40B4-BE49-F238E27FC236}">
                <a16:creationId xmlns:a16="http://schemas.microsoft.com/office/drawing/2014/main" id="{9B4307F3-560F-46E3-BBB6-0E57A10C0230}"/>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67795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D82180-99F3-4415-BE28-BC19A4BB2625}"/>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pic>
        <p:nvPicPr>
          <p:cNvPr id="5" name="Picture 4" descr="A close up of a logo&#10;&#10;Description automatically generated">
            <a:extLst>
              <a:ext uri="{FF2B5EF4-FFF2-40B4-BE49-F238E27FC236}">
                <a16:creationId xmlns:a16="http://schemas.microsoft.com/office/drawing/2014/main" id="{1E6BB193-C413-474A-B507-F1AFD01D9B83}"/>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spTree>
    <p:extLst>
      <p:ext uri="{BB962C8B-B14F-4D97-AF65-F5344CB8AC3E}">
        <p14:creationId xmlns:p14="http://schemas.microsoft.com/office/powerpoint/2010/main" val="2610300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bg1"/>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330E47B-22FD-4E91-BA8B-26D94063CD57}"/>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7BF58369-3B4B-410C-9C20-C22E41CBE54D}"/>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643619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Closing logo slide">
    <p:bg>
      <p:bgPr>
        <a:solidFill>
          <a:schemeClr val="bg2"/>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337691AB-BE94-4B7B-8AA2-FA6630F3886A}"/>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D74B51E3-0317-46DE-8BB0-E934990B46F7}"/>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82134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F5B9A194-0050-4403-908B-C73446182F96}"/>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2A3C893-F324-4D4D-8E9D-AB7655A48AAF}"/>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9687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9257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image" Target="../media/image1.emf"/><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theme" Target="../theme/theme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EC85B358-AF2D-491C-A3BA-0465D8177799}"/>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79" r:id="rId1"/>
    <p:sldLayoutId id="2147484766" r:id="rId2"/>
    <p:sldLayoutId id="2147484786" r:id="rId3"/>
    <p:sldLayoutId id="2147484781" r:id="rId4"/>
    <p:sldLayoutId id="2147484782" r:id="rId5"/>
    <p:sldLayoutId id="2147484762" r:id="rId6"/>
    <p:sldLayoutId id="2147484240" r:id="rId7"/>
    <p:sldLayoutId id="2147484793" r:id="rId8"/>
    <p:sldLayoutId id="2147484788" r:id="rId9"/>
    <p:sldLayoutId id="2147484241" r:id="rId10"/>
    <p:sldLayoutId id="2147484789" r:id="rId11"/>
    <p:sldLayoutId id="2147484474" r:id="rId12"/>
    <p:sldLayoutId id="2147484245" r:id="rId13"/>
    <p:sldLayoutId id="2147484247" r:id="rId14"/>
    <p:sldLayoutId id="2147484639" r:id="rId15"/>
    <p:sldLayoutId id="2147484603" r:id="rId16"/>
    <p:sldLayoutId id="2147484700" r:id="rId17"/>
    <p:sldLayoutId id="2147484701" r:id="rId18"/>
    <p:sldLayoutId id="2147484702" r:id="rId19"/>
    <p:sldLayoutId id="2147484640" r:id="rId20"/>
    <p:sldLayoutId id="2147484641" r:id="rId21"/>
    <p:sldLayoutId id="2147484583" r:id="rId22"/>
    <p:sldLayoutId id="2147484249" r:id="rId23"/>
    <p:sldLayoutId id="2147484582" r:id="rId24"/>
    <p:sldLayoutId id="2147484584" r:id="rId25"/>
    <p:sldLayoutId id="2147484256" r:id="rId26"/>
    <p:sldLayoutId id="2147484257" r:id="rId27"/>
    <p:sldLayoutId id="2147484585" r:id="rId28"/>
    <p:sldLayoutId id="2147484760" r:id="rId29"/>
    <p:sldLayoutId id="2147484783" r:id="rId30"/>
    <p:sldLayoutId id="2147484761" r:id="rId31"/>
    <p:sldLayoutId id="2147484263" r:id="rId32"/>
    <p:sldLayoutId id="2147484796"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AA8BCD47-4247-4ABA-A99B-DEE7D4A0B47E}"/>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780" r:id="rId1"/>
    <p:sldLayoutId id="2147484771" r:id="rId2"/>
    <p:sldLayoutId id="2147484787" r:id="rId3"/>
    <p:sldLayoutId id="2147484784" r:id="rId4"/>
    <p:sldLayoutId id="2147484650" r:id="rId5"/>
    <p:sldLayoutId id="2147484790" r:id="rId6"/>
    <p:sldLayoutId id="2147484651" r:id="rId7"/>
    <p:sldLayoutId id="2147484791" r:id="rId8"/>
    <p:sldLayoutId id="2147484795" r:id="rId9"/>
    <p:sldLayoutId id="2147484794" r:id="rId10"/>
    <p:sldLayoutId id="2147484652" r:id="rId11"/>
    <p:sldLayoutId id="2147484653" r:id="rId12"/>
    <p:sldLayoutId id="2147484655" r:id="rId13"/>
    <p:sldLayoutId id="2147484656" r:id="rId14"/>
    <p:sldLayoutId id="2147484738" r:id="rId15"/>
    <p:sldLayoutId id="2147484739" r:id="rId16"/>
    <p:sldLayoutId id="2147484740" r:id="rId17"/>
    <p:sldLayoutId id="2147484661" r:id="rId18"/>
    <p:sldLayoutId id="2147484663" r:id="rId19"/>
    <p:sldLayoutId id="2147484665" r:id="rId20"/>
    <p:sldLayoutId id="2147484774" r:id="rId21"/>
    <p:sldLayoutId id="2147484775" r:id="rId22"/>
    <p:sldLayoutId id="2147484776" r:id="rId23"/>
    <p:sldLayoutId id="2147484666" r:id="rId24"/>
    <p:sldLayoutId id="2147484667" r:id="rId25"/>
    <p:sldLayoutId id="2147484668" r:id="rId26"/>
    <p:sldLayoutId id="2147484670" r:id="rId27"/>
    <p:sldLayoutId id="2147484773" r:id="rId28"/>
    <p:sldLayoutId id="2147484792" r:id="rId29"/>
    <p:sldLayoutId id="2147484785"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88"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1.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33.xml"/><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33.xml"/><Relationship Id="rId5" Type="http://schemas.openxmlformats.org/officeDocument/2006/relationships/image" Target="../media/image50.png"/><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33.xml"/><Relationship Id="rId4" Type="http://schemas.microsoft.com/office/2007/relationships/hdphoto" Target="../media/hdphoto1.wdp"/></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3.xml"/><Relationship Id="rId4" Type="http://schemas.openxmlformats.org/officeDocument/2006/relationships/image" Target="../media/image54.png"/></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3.xml"/><Relationship Id="rId4" Type="http://schemas.openxmlformats.org/officeDocument/2006/relationships/image" Target="../media/image57.png"/></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3.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7.xml"/><Relationship Id="rId4" Type="http://schemas.openxmlformats.org/officeDocument/2006/relationships/image" Target="../media/image61.png"/></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xml"/><Relationship Id="rId1" Type="http://schemas.openxmlformats.org/officeDocument/2006/relationships/slideLayout" Target="../slideLayouts/slideLayout33.xml"/><Relationship Id="rId4" Type="http://schemas.microsoft.com/office/2007/relationships/hdphoto" Target="../media/hdphoto2.wdp"/></Relationships>
</file>

<file path=ppt/slides/_rels/slide65.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png"/><Relationship Id="rId2" Type="http://schemas.openxmlformats.org/officeDocument/2006/relationships/notesSlide" Target="../notesSlides/notesSlide10.xml"/><Relationship Id="rId1" Type="http://schemas.openxmlformats.org/officeDocument/2006/relationships/slideLayout" Target="../slideLayouts/slideLayout33.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6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12.xml"/><Relationship Id="rId1" Type="http://schemas.openxmlformats.org/officeDocument/2006/relationships/slideLayout" Target="../slideLayouts/slideLayout3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68.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13.xml"/><Relationship Id="rId1" Type="http://schemas.openxmlformats.org/officeDocument/2006/relationships/slideLayout" Target="../slideLayouts/slideLayout3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p:cNvSpPr>
            <a:spLocks noGrp="1"/>
          </p:cNvSpPr>
          <p:nvPr>
            <p:ph type="body" sz="quarter" idx="12"/>
          </p:nvPr>
        </p:nvSpPr>
        <p:spPr>
          <a:xfrm>
            <a:off x="582611" y="4051756"/>
            <a:ext cx="2970863" cy="215444"/>
          </a:xfrm>
        </p:spPr>
        <p:txBody>
          <a:bodyPr/>
          <a:lstStyle/>
          <a:p>
            <a:r>
              <a:rPr lang="en-US" sz="1400" dirty="0"/>
              <a:t> </a:t>
            </a:r>
          </a:p>
        </p:txBody>
      </p:sp>
      <p:pic>
        <p:nvPicPr>
          <p:cNvPr id="11" name="Picture 10" descr="Logo, company name&#10;&#10;Description automatically generated">
            <a:extLst>
              <a:ext uri="{FF2B5EF4-FFF2-40B4-BE49-F238E27FC236}">
                <a16:creationId xmlns:a16="http://schemas.microsoft.com/office/drawing/2014/main" id="{FD704D5F-4CBF-44F6-8DF7-211CAEE9DBA1}"/>
              </a:ext>
            </a:extLst>
          </p:cNvPr>
          <p:cNvPicPr>
            <a:picLocks noChangeAspect="1"/>
          </p:cNvPicPr>
          <p:nvPr/>
        </p:nvPicPr>
        <p:blipFill>
          <a:blip r:embed="rId3"/>
          <a:stretch>
            <a:fillRect/>
          </a:stretch>
        </p:blipFill>
        <p:spPr>
          <a:xfrm>
            <a:off x="1366982" y="258618"/>
            <a:ext cx="8325044" cy="4682837"/>
          </a:xfrm>
          <a:prstGeom prst="rect">
            <a:avLst/>
          </a:prstGeom>
        </p:spPr>
      </p:pic>
    </p:spTree>
    <p:extLst>
      <p:ext uri="{BB962C8B-B14F-4D97-AF65-F5344CB8AC3E}">
        <p14:creationId xmlns:p14="http://schemas.microsoft.com/office/powerpoint/2010/main" val="2496491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135336-70C4-43F5-898A-A92C1534CD99}"/>
              </a:ext>
            </a:extLst>
          </p:cNvPr>
          <p:cNvPicPr>
            <a:picLocks noChangeAspect="1"/>
          </p:cNvPicPr>
          <p:nvPr/>
        </p:nvPicPr>
        <p:blipFill>
          <a:blip r:embed="rId2"/>
          <a:stretch>
            <a:fillRect/>
          </a:stretch>
        </p:blipFill>
        <p:spPr>
          <a:xfrm>
            <a:off x="120650" y="202311"/>
            <a:ext cx="11950700" cy="6453378"/>
          </a:xfrm>
          <a:prstGeom prst="rect">
            <a:avLst/>
          </a:prstGeom>
          <a:noFill/>
        </p:spPr>
      </p:pic>
    </p:spTree>
    <p:extLst>
      <p:ext uri="{BB962C8B-B14F-4D97-AF65-F5344CB8AC3E}">
        <p14:creationId xmlns:p14="http://schemas.microsoft.com/office/powerpoint/2010/main" val="137017306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C830B-8A17-4C65-8A32-9E98270B901E}"/>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1455B96A-20A8-4B57-9DA7-228C76619666}"/>
              </a:ext>
            </a:extLst>
          </p:cNvPr>
          <p:cNvSpPr>
            <a:spLocks noGrp="1"/>
          </p:cNvSpPr>
          <p:nvPr>
            <p:ph type="body" sz="quarter" idx="10"/>
          </p:nvPr>
        </p:nvSpPr>
        <p:spPr/>
        <p:txBody>
          <a:bodyPr/>
          <a:lstStyle/>
          <a:p>
            <a:endParaRPr lang="en-GB"/>
          </a:p>
        </p:txBody>
      </p:sp>
      <p:pic>
        <p:nvPicPr>
          <p:cNvPr id="6" name="Picture 5">
            <a:extLst>
              <a:ext uri="{FF2B5EF4-FFF2-40B4-BE49-F238E27FC236}">
                <a16:creationId xmlns:a16="http://schemas.microsoft.com/office/drawing/2014/main" id="{C25E4397-F6E1-4710-8EE9-F5AB878B2007}"/>
              </a:ext>
            </a:extLst>
          </p:cNvPr>
          <p:cNvPicPr>
            <a:picLocks noChangeAspect="1"/>
          </p:cNvPicPr>
          <p:nvPr/>
        </p:nvPicPr>
        <p:blipFill>
          <a:blip r:embed="rId2"/>
          <a:stretch>
            <a:fillRect/>
          </a:stretch>
        </p:blipFill>
        <p:spPr>
          <a:xfrm>
            <a:off x="185737" y="371475"/>
            <a:ext cx="11820525" cy="6115050"/>
          </a:xfrm>
          <a:prstGeom prst="rect">
            <a:avLst/>
          </a:prstGeom>
        </p:spPr>
      </p:pic>
    </p:spTree>
    <p:extLst>
      <p:ext uri="{BB962C8B-B14F-4D97-AF65-F5344CB8AC3E}">
        <p14:creationId xmlns:p14="http://schemas.microsoft.com/office/powerpoint/2010/main" val="252330153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0A462-5E85-41D4-B1AB-B9624B9A6FF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4DD9169-DE1C-4C6A-A4A2-3FC3C0987AE0}"/>
              </a:ext>
            </a:extLst>
          </p:cNvPr>
          <p:cNvSpPr>
            <a:spLocks noGrp="1"/>
          </p:cNvSpPr>
          <p:nvPr>
            <p:ph type="body" sz="quarter" idx="10"/>
          </p:nvPr>
        </p:nvSpPr>
        <p:spPr/>
        <p:txBody>
          <a:bodyPr/>
          <a:lstStyle/>
          <a:p>
            <a:endParaRPr lang="en-GB"/>
          </a:p>
        </p:txBody>
      </p:sp>
      <p:pic>
        <p:nvPicPr>
          <p:cNvPr id="6" name="Picture 5">
            <a:extLst>
              <a:ext uri="{FF2B5EF4-FFF2-40B4-BE49-F238E27FC236}">
                <a16:creationId xmlns:a16="http://schemas.microsoft.com/office/drawing/2014/main" id="{D1CAAABA-938E-4242-A5AB-CCB038860F42}"/>
              </a:ext>
            </a:extLst>
          </p:cNvPr>
          <p:cNvPicPr>
            <a:picLocks noChangeAspect="1"/>
          </p:cNvPicPr>
          <p:nvPr/>
        </p:nvPicPr>
        <p:blipFill>
          <a:blip r:embed="rId2"/>
          <a:stretch>
            <a:fillRect/>
          </a:stretch>
        </p:blipFill>
        <p:spPr>
          <a:xfrm>
            <a:off x="38100" y="347662"/>
            <a:ext cx="12115800" cy="6162675"/>
          </a:xfrm>
          <a:prstGeom prst="rect">
            <a:avLst/>
          </a:prstGeom>
        </p:spPr>
      </p:pic>
    </p:spTree>
    <p:extLst>
      <p:ext uri="{BB962C8B-B14F-4D97-AF65-F5344CB8AC3E}">
        <p14:creationId xmlns:p14="http://schemas.microsoft.com/office/powerpoint/2010/main" val="393582819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16B72-DAE9-4717-964D-588EFF1B007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AA499C7-43C8-48FC-A050-358EACA2A927}"/>
              </a:ext>
            </a:extLst>
          </p:cNvPr>
          <p:cNvSpPr>
            <a:spLocks noGrp="1"/>
          </p:cNvSpPr>
          <p:nvPr>
            <p:ph type="body" sz="quarter" idx="10"/>
          </p:nvPr>
        </p:nvSpPr>
        <p:spPr/>
        <p:txBody>
          <a:bodyPr/>
          <a:lstStyle/>
          <a:p>
            <a:endParaRPr lang="en-GB"/>
          </a:p>
        </p:txBody>
      </p:sp>
      <p:pic>
        <p:nvPicPr>
          <p:cNvPr id="6" name="Picture 5">
            <a:extLst>
              <a:ext uri="{FF2B5EF4-FFF2-40B4-BE49-F238E27FC236}">
                <a16:creationId xmlns:a16="http://schemas.microsoft.com/office/drawing/2014/main" id="{480C7F08-B3EB-41FE-9919-3D8D8B6C5774}"/>
              </a:ext>
            </a:extLst>
          </p:cNvPr>
          <p:cNvPicPr>
            <a:picLocks noChangeAspect="1"/>
          </p:cNvPicPr>
          <p:nvPr/>
        </p:nvPicPr>
        <p:blipFill>
          <a:blip r:embed="rId2"/>
          <a:stretch>
            <a:fillRect/>
          </a:stretch>
        </p:blipFill>
        <p:spPr>
          <a:xfrm>
            <a:off x="276225" y="342900"/>
            <a:ext cx="11639550" cy="6172200"/>
          </a:xfrm>
          <a:prstGeom prst="rect">
            <a:avLst/>
          </a:prstGeom>
        </p:spPr>
      </p:pic>
    </p:spTree>
    <p:extLst>
      <p:ext uri="{BB962C8B-B14F-4D97-AF65-F5344CB8AC3E}">
        <p14:creationId xmlns:p14="http://schemas.microsoft.com/office/powerpoint/2010/main" val="326475639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7737BA-9325-441A-BE41-C9AFDD24B02A}"/>
              </a:ext>
            </a:extLst>
          </p:cNvPr>
          <p:cNvPicPr>
            <a:picLocks noChangeAspect="1"/>
          </p:cNvPicPr>
          <p:nvPr/>
        </p:nvPicPr>
        <p:blipFill>
          <a:blip r:embed="rId2"/>
          <a:stretch>
            <a:fillRect/>
          </a:stretch>
        </p:blipFill>
        <p:spPr>
          <a:xfrm>
            <a:off x="120650" y="1173306"/>
            <a:ext cx="11950700" cy="4511389"/>
          </a:xfrm>
          <a:prstGeom prst="rect">
            <a:avLst/>
          </a:prstGeom>
          <a:noFill/>
        </p:spPr>
      </p:pic>
      <p:sp>
        <p:nvSpPr>
          <p:cNvPr id="3" name="Rectangle 2">
            <a:extLst>
              <a:ext uri="{FF2B5EF4-FFF2-40B4-BE49-F238E27FC236}">
                <a16:creationId xmlns:a16="http://schemas.microsoft.com/office/drawing/2014/main" id="{893A853F-CB46-43C2-8776-5D987520A694}"/>
              </a:ext>
            </a:extLst>
          </p:cNvPr>
          <p:cNvSpPr/>
          <p:nvPr/>
        </p:nvSpPr>
        <p:spPr bwMode="auto">
          <a:xfrm>
            <a:off x="4545496" y="4094921"/>
            <a:ext cx="702365" cy="109993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9574653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6FECD77-7D9A-4972-8A67-E75E4896022A}"/>
              </a:ext>
            </a:extLst>
          </p:cNvPr>
          <p:cNvPicPr>
            <a:picLocks noChangeAspect="1"/>
          </p:cNvPicPr>
          <p:nvPr/>
        </p:nvPicPr>
        <p:blipFill>
          <a:blip r:embed="rId2"/>
          <a:stretch>
            <a:fillRect/>
          </a:stretch>
        </p:blipFill>
        <p:spPr>
          <a:xfrm>
            <a:off x="120650" y="1233060"/>
            <a:ext cx="11950700" cy="4391880"/>
          </a:xfrm>
          <a:prstGeom prst="rect">
            <a:avLst/>
          </a:prstGeom>
          <a:noFill/>
        </p:spPr>
      </p:pic>
    </p:spTree>
    <p:extLst>
      <p:ext uri="{BB962C8B-B14F-4D97-AF65-F5344CB8AC3E}">
        <p14:creationId xmlns:p14="http://schemas.microsoft.com/office/powerpoint/2010/main" val="342889905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82B550-E33F-4E8E-9A3A-1EF84A644537}"/>
              </a:ext>
            </a:extLst>
          </p:cNvPr>
          <p:cNvPicPr>
            <a:picLocks noChangeAspect="1"/>
          </p:cNvPicPr>
          <p:nvPr/>
        </p:nvPicPr>
        <p:blipFill>
          <a:blip r:embed="rId2"/>
          <a:stretch>
            <a:fillRect/>
          </a:stretch>
        </p:blipFill>
        <p:spPr>
          <a:xfrm>
            <a:off x="120650" y="1203183"/>
            <a:ext cx="11950700" cy="4451635"/>
          </a:xfrm>
          <a:prstGeom prst="rect">
            <a:avLst/>
          </a:prstGeom>
          <a:noFill/>
        </p:spPr>
      </p:pic>
    </p:spTree>
    <p:extLst>
      <p:ext uri="{BB962C8B-B14F-4D97-AF65-F5344CB8AC3E}">
        <p14:creationId xmlns:p14="http://schemas.microsoft.com/office/powerpoint/2010/main" val="84887400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6707E7E-6947-43D8-8395-5437DD85D94A}"/>
              </a:ext>
            </a:extLst>
          </p:cNvPr>
          <p:cNvPicPr>
            <a:picLocks noChangeAspect="1"/>
          </p:cNvPicPr>
          <p:nvPr/>
        </p:nvPicPr>
        <p:blipFill>
          <a:blip r:embed="rId2"/>
          <a:stretch>
            <a:fillRect/>
          </a:stretch>
        </p:blipFill>
        <p:spPr>
          <a:xfrm>
            <a:off x="120650" y="336757"/>
            <a:ext cx="11950700" cy="6184486"/>
          </a:xfrm>
          <a:prstGeom prst="rect">
            <a:avLst/>
          </a:prstGeom>
          <a:noFill/>
        </p:spPr>
      </p:pic>
    </p:spTree>
    <p:extLst>
      <p:ext uri="{BB962C8B-B14F-4D97-AF65-F5344CB8AC3E}">
        <p14:creationId xmlns:p14="http://schemas.microsoft.com/office/powerpoint/2010/main" val="259162704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C94FB9-CE76-4E16-8E20-64439C48D1C3}"/>
              </a:ext>
            </a:extLst>
          </p:cNvPr>
          <p:cNvPicPr>
            <a:picLocks noChangeAspect="1"/>
          </p:cNvPicPr>
          <p:nvPr/>
        </p:nvPicPr>
        <p:blipFill>
          <a:blip r:embed="rId2"/>
          <a:stretch>
            <a:fillRect/>
          </a:stretch>
        </p:blipFill>
        <p:spPr>
          <a:xfrm>
            <a:off x="120650" y="1023922"/>
            <a:ext cx="11950700" cy="4810156"/>
          </a:xfrm>
          <a:prstGeom prst="rect">
            <a:avLst/>
          </a:prstGeom>
          <a:noFill/>
        </p:spPr>
      </p:pic>
    </p:spTree>
    <p:extLst>
      <p:ext uri="{BB962C8B-B14F-4D97-AF65-F5344CB8AC3E}">
        <p14:creationId xmlns:p14="http://schemas.microsoft.com/office/powerpoint/2010/main" val="333192609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AB38D-F494-4EBE-8BC2-6ACECEBC58E4}"/>
              </a:ext>
            </a:extLst>
          </p:cNvPr>
          <p:cNvSpPr>
            <a:spLocks noGrp="1"/>
          </p:cNvSpPr>
          <p:nvPr>
            <p:ph type="title"/>
          </p:nvPr>
        </p:nvSpPr>
        <p:spPr/>
        <p:txBody>
          <a:bodyPr/>
          <a:lstStyle/>
          <a:p>
            <a:r>
              <a:rPr lang="en-US" dirty="0"/>
              <a:t>Cloud Flavors?</a:t>
            </a:r>
            <a:endParaRPr lang="en-GB" dirty="0"/>
          </a:p>
        </p:txBody>
      </p:sp>
      <p:sp>
        <p:nvSpPr>
          <p:cNvPr id="3" name="Text Placeholder 2">
            <a:extLst>
              <a:ext uri="{FF2B5EF4-FFF2-40B4-BE49-F238E27FC236}">
                <a16:creationId xmlns:a16="http://schemas.microsoft.com/office/drawing/2014/main" id="{BE5775AB-4A42-415F-94E3-4257F6A17A30}"/>
              </a:ext>
            </a:extLst>
          </p:cNvPr>
          <p:cNvSpPr>
            <a:spLocks noGrp="1"/>
          </p:cNvSpPr>
          <p:nvPr>
            <p:ph type="body" sz="quarter" idx="10"/>
          </p:nvPr>
        </p:nvSpPr>
        <p:spPr>
          <a:xfrm>
            <a:off x="586390" y="1434370"/>
            <a:ext cx="11018520" cy="2499146"/>
          </a:xfrm>
        </p:spPr>
        <p:txBody>
          <a:bodyPr/>
          <a:lstStyle/>
          <a:p>
            <a:r>
              <a:rPr lang="en-US" sz="2800" dirty="0"/>
              <a:t>SaaS – Software as a Service</a:t>
            </a:r>
          </a:p>
          <a:p>
            <a:r>
              <a:rPr lang="en-US" sz="2800" dirty="0"/>
              <a:t>IaaS – Infrastructure as a Service</a:t>
            </a:r>
          </a:p>
          <a:p>
            <a:r>
              <a:rPr lang="en-US" sz="2800" dirty="0"/>
              <a:t>PaaS – Platform as a Service</a:t>
            </a:r>
          </a:p>
          <a:p>
            <a:r>
              <a:rPr lang="en-US" sz="2800" dirty="0"/>
              <a:t>DaaS – Desktop as  a Service</a:t>
            </a:r>
          </a:p>
          <a:p>
            <a:endParaRPr lang="en-GB" dirty="0"/>
          </a:p>
        </p:txBody>
      </p:sp>
    </p:spTree>
    <p:extLst>
      <p:ext uri="{BB962C8B-B14F-4D97-AF65-F5344CB8AC3E}">
        <p14:creationId xmlns:p14="http://schemas.microsoft.com/office/powerpoint/2010/main" val="364866992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ABF5C-B84A-461C-A052-D7F2840FE809}"/>
              </a:ext>
            </a:extLst>
          </p:cNvPr>
          <p:cNvSpPr>
            <a:spLocks noGrp="1"/>
          </p:cNvSpPr>
          <p:nvPr>
            <p:ph type="title"/>
          </p:nvPr>
        </p:nvSpPr>
        <p:spPr>
          <a:xfrm>
            <a:off x="584200" y="2013228"/>
            <a:ext cx="6637867" cy="1415772"/>
          </a:xfrm>
        </p:spPr>
        <p:txBody>
          <a:bodyPr/>
          <a:lstStyle/>
          <a:p>
            <a:r>
              <a:rPr lang="en-GB" dirty="0"/>
              <a:t>Tahawar Ihsan</a:t>
            </a:r>
            <a:br>
              <a:rPr lang="en-GB" dirty="0"/>
            </a:br>
            <a:r>
              <a:rPr lang="en-GB" sz="2800" dirty="0"/>
              <a:t>Alpha Microsoft Learn Student Ambassador</a:t>
            </a:r>
            <a:endParaRPr lang="en-GB" dirty="0"/>
          </a:p>
        </p:txBody>
      </p:sp>
      <p:sp>
        <p:nvSpPr>
          <p:cNvPr id="3" name="Text Placeholder 2">
            <a:extLst>
              <a:ext uri="{FF2B5EF4-FFF2-40B4-BE49-F238E27FC236}">
                <a16:creationId xmlns:a16="http://schemas.microsoft.com/office/drawing/2014/main" id="{0C8963EE-7775-4E68-8BD6-9B63E9E36AD2}"/>
              </a:ext>
            </a:extLst>
          </p:cNvPr>
          <p:cNvSpPr>
            <a:spLocks noGrp="1"/>
          </p:cNvSpPr>
          <p:nvPr>
            <p:ph type="body" sz="quarter" idx="12"/>
          </p:nvPr>
        </p:nvSpPr>
        <p:spPr>
          <a:xfrm>
            <a:off x="584200" y="3543143"/>
            <a:ext cx="6655646" cy="615553"/>
          </a:xfrm>
        </p:spPr>
        <p:txBody>
          <a:bodyPr/>
          <a:lstStyle/>
          <a:p>
            <a:r>
              <a:rPr lang="en-GB" dirty="0"/>
              <a:t>Doing BS-CS from  </a:t>
            </a:r>
            <a:r>
              <a:rPr lang="en-GB" b="1" dirty="0"/>
              <a:t>National University of computer and emerging sciences (Fast) Pakistan  </a:t>
            </a:r>
            <a:endParaRPr lang="en-GB" b="1" dirty="0">
              <a:highlight>
                <a:srgbClr val="000000"/>
              </a:highlight>
            </a:endParaRPr>
          </a:p>
        </p:txBody>
      </p:sp>
    </p:spTree>
    <p:extLst>
      <p:ext uri="{BB962C8B-B14F-4D97-AF65-F5344CB8AC3E}">
        <p14:creationId xmlns:p14="http://schemas.microsoft.com/office/powerpoint/2010/main" val="2666720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979B8-DBBF-4642-8F76-F2780014679A}"/>
              </a:ext>
            </a:extLst>
          </p:cNvPr>
          <p:cNvSpPr>
            <a:spLocks noGrp="1"/>
          </p:cNvSpPr>
          <p:nvPr>
            <p:ph type="title"/>
          </p:nvPr>
        </p:nvSpPr>
        <p:spPr/>
        <p:txBody>
          <a:bodyPr/>
          <a:lstStyle/>
          <a:p>
            <a:r>
              <a:rPr lang="en-US" sz="3600" dirty="0"/>
              <a:t>What is Software as a Service? (SaaS)</a:t>
            </a:r>
            <a:endParaRPr lang="en-GB" dirty="0"/>
          </a:p>
        </p:txBody>
      </p:sp>
      <p:sp>
        <p:nvSpPr>
          <p:cNvPr id="3" name="Text Placeholder 2">
            <a:extLst>
              <a:ext uri="{FF2B5EF4-FFF2-40B4-BE49-F238E27FC236}">
                <a16:creationId xmlns:a16="http://schemas.microsoft.com/office/drawing/2014/main" id="{D25D7994-0973-4C21-9160-55F05A3C3D4A}"/>
              </a:ext>
            </a:extLst>
          </p:cNvPr>
          <p:cNvSpPr>
            <a:spLocks noGrp="1"/>
          </p:cNvSpPr>
          <p:nvPr>
            <p:ph type="body" sz="quarter" idx="10"/>
          </p:nvPr>
        </p:nvSpPr>
        <p:spPr>
          <a:xfrm>
            <a:off x="586390" y="1434370"/>
            <a:ext cx="11018520" cy="4702826"/>
          </a:xfrm>
        </p:spPr>
        <p:txBody>
          <a:bodyPr/>
          <a:lstStyle/>
          <a:p>
            <a:r>
              <a:rPr lang="en-US" sz="3200" dirty="0"/>
              <a:t>SaaS is a software delivery methodology that provides  licensed multi-tenant access to software and its functions remotely as a Web-based service. </a:t>
            </a:r>
            <a:br>
              <a:rPr lang="en-US" sz="3200" dirty="0"/>
            </a:br>
            <a:endParaRPr lang="en-US" sz="3200" dirty="0"/>
          </a:p>
          <a:p>
            <a:pPr lvl="1"/>
            <a:r>
              <a:rPr lang="en-US" sz="3000" dirty="0"/>
              <a:t>Usually billed based on usage</a:t>
            </a:r>
          </a:p>
          <a:p>
            <a:pPr lvl="1"/>
            <a:r>
              <a:rPr lang="en-US" sz="3000" dirty="0"/>
              <a:t>Usually multi tenant environment</a:t>
            </a:r>
          </a:p>
          <a:p>
            <a:pPr lvl="1"/>
            <a:r>
              <a:rPr lang="en-US" sz="3000" dirty="0"/>
              <a:t>Highly scalable architecture</a:t>
            </a:r>
          </a:p>
          <a:p>
            <a:pPr lvl="1"/>
            <a:endParaRPr lang="en-US" sz="3000" dirty="0"/>
          </a:p>
          <a:p>
            <a:endParaRPr lang="en-GB" dirty="0"/>
          </a:p>
        </p:txBody>
      </p:sp>
    </p:spTree>
    <p:extLst>
      <p:ext uri="{BB962C8B-B14F-4D97-AF65-F5344CB8AC3E}">
        <p14:creationId xmlns:p14="http://schemas.microsoft.com/office/powerpoint/2010/main" val="168044270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7DF50-F7B5-4C45-BDA1-C99C96A93CA6}"/>
              </a:ext>
            </a:extLst>
          </p:cNvPr>
          <p:cNvSpPr>
            <a:spLocks noGrp="1"/>
          </p:cNvSpPr>
          <p:nvPr>
            <p:ph type="title"/>
          </p:nvPr>
        </p:nvSpPr>
        <p:spPr/>
        <p:txBody>
          <a:bodyPr/>
          <a:lstStyle/>
          <a:p>
            <a:r>
              <a:rPr lang="en-US" sz="3600" dirty="0"/>
              <a:t>SaaS is not ASP 2.0</a:t>
            </a:r>
            <a:endParaRPr lang="en-GB" dirty="0"/>
          </a:p>
        </p:txBody>
      </p:sp>
      <p:sp>
        <p:nvSpPr>
          <p:cNvPr id="3" name="Text Placeholder 2">
            <a:extLst>
              <a:ext uri="{FF2B5EF4-FFF2-40B4-BE49-F238E27FC236}">
                <a16:creationId xmlns:a16="http://schemas.microsoft.com/office/drawing/2014/main" id="{6CE33AF2-E46F-4185-BFC8-E96D42AAC8B3}"/>
              </a:ext>
            </a:extLst>
          </p:cNvPr>
          <p:cNvSpPr>
            <a:spLocks noGrp="1"/>
          </p:cNvSpPr>
          <p:nvPr>
            <p:ph type="body" sz="quarter" idx="10"/>
          </p:nvPr>
        </p:nvSpPr>
        <p:spPr>
          <a:xfrm>
            <a:off x="586390" y="1434370"/>
            <a:ext cx="11018520" cy="4598182"/>
          </a:xfrm>
        </p:spPr>
        <p:txBody>
          <a:bodyPr/>
          <a:lstStyle/>
          <a:p>
            <a:pPr lvl="1"/>
            <a:r>
              <a:rPr lang="en-US" sz="2800" dirty="0"/>
              <a:t>The ASP model concentrated on providing an organization with the ability to move certain application processing duties to leased third-party managed servers. </a:t>
            </a:r>
          </a:p>
          <a:p>
            <a:pPr lvl="1"/>
            <a:r>
              <a:rPr lang="en-US" sz="2800" dirty="0"/>
              <a:t>ASPs were not necessarily concerned about providing shared services to multiple tenants, but rather hosting a dedicated application on behalf of the customer. </a:t>
            </a:r>
          </a:p>
          <a:p>
            <a:pPr lvl="1"/>
            <a:r>
              <a:rPr lang="en-US" sz="2800" dirty="0"/>
              <a:t>Most ASPs did not possess the required amount of application and business  knowledge regarding the applications they were running.</a:t>
            </a:r>
            <a:br>
              <a:rPr lang="en-US" sz="3000" dirty="0"/>
            </a:br>
            <a:endParaRPr lang="en-US" sz="3000" dirty="0"/>
          </a:p>
          <a:p>
            <a:endParaRPr lang="en-GB" dirty="0"/>
          </a:p>
        </p:txBody>
      </p:sp>
    </p:spTree>
    <p:extLst>
      <p:ext uri="{BB962C8B-B14F-4D97-AF65-F5344CB8AC3E}">
        <p14:creationId xmlns:p14="http://schemas.microsoft.com/office/powerpoint/2010/main" val="210008225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1249" y="345962"/>
            <a:ext cx="11018520" cy="553998"/>
          </a:xfrm>
        </p:spPr>
        <p:txBody>
          <a:bodyPr/>
          <a:lstStyle/>
          <a:p>
            <a:pPr algn="l"/>
            <a:r>
              <a:rPr lang="en-IN" i="0" dirty="0">
                <a:solidFill>
                  <a:srgbClr val="171717"/>
                </a:solidFill>
                <a:effectLst/>
              </a:rPr>
              <a:t>Azure &amp; SaaS</a:t>
            </a:r>
          </a:p>
        </p:txBody>
      </p:sp>
      <p:sp>
        <p:nvSpPr>
          <p:cNvPr id="3" name="Text Placeholder 2">
            <a:extLst>
              <a:ext uri="{FF2B5EF4-FFF2-40B4-BE49-F238E27FC236}">
                <a16:creationId xmlns:a16="http://schemas.microsoft.com/office/drawing/2014/main" id="{8F0B70DC-CCCA-44E0-96D1-9D94CCE60BDE}"/>
              </a:ext>
            </a:extLst>
          </p:cNvPr>
          <p:cNvSpPr>
            <a:spLocks noGrp="1"/>
          </p:cNvSpPr>
          <p:nvPr>
            <p:ph type="body" sz="quarter" idx="10"/>
          </p:nvPr>
        </p:nvSpPr>
        <p:spPr>
          <a:xfrm>
            <a:off x="348118" y="1249241"/>
            <a:ext cx="11018520" cy="1982081"/>
          </a:xfrm>
        </p:spPr>
        <p:txBody>
          <a:bodyPr/>
          <a:lstStyle/>
          <a:p>
            <a:pPr marL="457200" indent="-457200" algn="l">
              <a:buFont typeface="Arial" panose="020B0604020202020204" pitchFamily="34" charset="0"/>
              <a:buChar char="•"/>
            </a:pPr>
            <a:r>
              <a:rPr lang="en-US" b="0" i="0" dirty="0">
                <a:solidFill>
                  <a:srgbClr val="04242D"/>
                </a:solidFill>
                <a:effectLst/>
                <a:latin typeface="sofia-pro"/>
              </a:rPr>
              <a:t>Microsoft responsible for managing everything</a:t>
            </a:r>
          </a:p>
          <a:p>
            <a:pPr marL="457200" indent="-457200" algn="l">
              <a:buFont typeface="Arial" panose="020B0604020202020204" pitchFamily="34" charset="0"/>
              <a:buChar char="•"/>
            </a:pPr>
            <a:r>
              <a:rPr lang="en-US" b="0" i="0" dirty="0">
                <a:solidFill>
                  <a:srgbClr val="04242D"/>
                </a:solidFill>
                <a:effectLst/>
                <a:latin typeface="sofia-pro"/>
              </a:rPr>
              <a:t>Software delivered via the internet</a:t>
            </a:r>
          </a:p>
          <a:p>
            <a:pPr marL="457200" indent="-457200" algn="l">
              <a:buFont typeface="Arial" panose="020B0604020202020204" pitchFamily="34" charset="0"/>
              <a:buChar char="•"/>
            </a:pPr>
            <a:r>
              <a:rPr lang="en-US" b="0" i="0" dirty="0">
                <a:solidFill>
                  <a:srgbClr val="04242D"/>
                </a:solidFill>
                <a:effectLst/>
                <a:latin typeface="sofia-pro"/>
              </a:rPr>
              <a:t>User responsible for configuring the SaaS solution</a:t>
            </a:r>
          </a:p>
          <a:p>
            <a:pPr marL="457200" indent="-457200" algn="l">
              <a:buFont typeface="Arial" panose="020B0604020202020204" pitchFamily="34" charset="0"/>
              <a:buChar char="•"/>
            </a:pPr>
            <a:r>
              <a:rPr lang="en-US" b="0" i="0" dirty="0">
                <a:solidFill>
                  <a:srgbClr val="04242D"/>
                </a:solidFill>
                <a:effectLst/>
                <a:latin typeface="sofia-pro"/>
              </a:rPr>
              <a:t>User only needs to login and access</a:t>
            </a:r>
            <a:endParaRPr lang="en-US" b="0" i="0" dirty="0">
              <a:solidFill>
                <a:srgbClr val="171717"/>
              </a:solidFill>
              <a:effectLst/>
              <a:latin typeface="Segoe UI" panose="020B0502040204020203" pitchFamily="34" charset="0"/>
            </a:endParaRPr>
          </a:p>
        </p:txBody>
      </p:sp>
      <p:pic>
        <p:nvPicPr>
          <p:cNvPr id="6" name="Picture 5">
            <a:extLst>
              <a:ext uri="{FF2B5EF4-FFF2-40B4-BE49-F238E27FC236}">
                <a16:creationId xmlns:a16="http://schemas.microsoft.com/office/drawing/2014/main" id="{034A6B3D-2037-44E9-8D86-6B0B15903DC2}"/>
              </a:ext>
            </a:extLst>
          </p:cNvPr>
          <p:cNvPicPr>
            <a:picLocks noChangeAspect="1"/>
          </p:cNvPicPr>
          <p:nvPr/>
        </p:nvPicPr>
        <p:blipFill>
          <a:blip r:embed="rId3"/>
          <a:stretch>
            <a:fillRect/>
          </a:stretch>
        </p:blipFill>
        <p:spPr>
          <a:xfrm>
            <a:off x="9128997" y="0"/>
            <a:ext cx="3063003" cy="2701347"/>
          </a:xfrm>
          <a:prstGeom prst="rect">
            <a:avLst/>
          </a:prstGeom>
          <a:ln>
            <a:noFill/>
          </a:ln>
          <a:effectLst>
            <a:softEdge rad="112500"/>
          </a:effectLst>
        </p:spPr>
      </p:pic>
      <p:pic>
        <p:nvPicPr>
          <p:cNvPr id="8" name="Picture 7" descr="Graphical user interface, application, Teams&#10;&#10;Description automatically generated">
            <a:extLst>
              <a:ext uri="{FF2B5EF4-FFF2-40B4-BE49-F238E27FC236}">
                <a16:creationId xmlns:a16="http://schemas.microsoft.com/office/drawing/2014/main" id="{161DAB8D-DB57-4623-87A6-08508DE7FB6B}"/>
              </a:ext>
            </a:extLst>
          </p:cNvPr>
          <p:cNvPicPr>
            <a:picLocks noChangeAspect="1"/>
          </p:cNvPicPr>
          <p:nvPr/>
        </p:nvPicPr>
        <p:blipFill>
          <a:blip r:embed="rId4"/>
          <a:stretch>
            <a:fillRect/>
          </a:stretch>
        </p:blipFill>
        <p:spPr>
          <a:xfrm>
            <a:off x="5395480" y="3224501"/>
            <a:ext cx="6571460" cy="2677536"/>
          </a:xfrm>
          <a:prstGeom prst="rect">
            <a:avLst/>
          </a:prstGeom>
          <a:ln>
            <a:noFill/>
          </a:ln>
          <a:effectLst>
            <a:softEdge rad="112500"/>
          </a:effectLst>
        </p:spPr>
      </p:pic>
    </p:spTree>
    <p:extLst>
      <p:ext uri="{BB962C8B-B14F-4D97-AF65-F5344CB8AC3E}">
        <p14:creationId xmlns:p14="http://schemas.microsoft.com/office/powerpoint/2010/main" val="25950144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A7E4F-29E3-42A0-9116-1133209CF9DB}"/>
              </a:ext>
            </a:extLst>
          </p:cNvPr>
          <p:cNvSpPr>
            <a:spLocks noGrp="1"/>
          </p:cNvSpPr>
          <p:nvPr>
            <p:ph type="title"/>
          </p:nvPr>
        </p:nvSpPr>
        <p:spPr>
          <a:xfrm>
            <a:off x="588263" y="457200"/>
            <a:ext cx="11018520" cy="1323439"/>
          </a:xfrm>
        </p:spPr>
        <p:txBody>
          <a:bodyPr/>
          <a:lstStyle/>
          <a:p>
            <a:r>
              <a:rPr lang="en-GB" sz="3200" b="1" dirty="0">
                <a:solidFill>
                  <a:srgbClr val="323232"/>
                </a:solidFill>
                <a:effectLst/>
                <a:latin typeface="Arial" panose="020B0604020202020204" pitchFamily="34" charset="0"/>
                <a:ea typeface="Times New Roman" panose="02020603050405020304" pitchFamily="18" charset="0"/>
                <a:cs typeface="Times New Roman" panose="02020603050405020304" pitchFamily="18" charset="0"/>
              </a:rPr>
              <a:t>SaaS advantages</a:t>
            </a:r>
            <a:br>
              <a:rPr lang="en-GB" sz="3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en-GB" sz="5400" dirty="0"/>
          </a:p>
        </p:txBody>
      </p:sp>
      <p:sp>
        <p:nvSpPr>
          <p:cNvPr id="3" name="Text Placeholder 2">
            <a:extLst>
              <a:ext uri="{FF2B5EF4-FFF2-40B4-BE49-F238E27FC236}">
                <a16:creationId xmlns:a16="http://schemas.microsoft.com/office/drawing/2014/main" id="{033FED88-C577-49CD-A55A-D1E745DBD119}"/>
              </a:ext>
            </a:extLst>
          </p:cNvPr>
          <p:cNvSpPr>
            <a:spLocks noGrp="1"/>
          </p:cNvSpPr>
          <p:nvPr>
            <p:ph type="body" sz="quarter" idx="10"/>
          </p:nvPr>
        </p:nvSpPr>
        <p:spPr>
          <a:xfrm>
            <a:off x="586390" y="1434370"/>
            <a:ext cx="11018520" cy="2123658"/>
          </a:xfrm>
        </p:spPr>
        <p:txBody>
          <a:bodyPr/>
          <a:lstStyle/>
          <a:p>
            <a:r>
              <a:rPr lang="en-GB" sz="1800" b="1" dirty="0">
                <a:solidFill>
                  <a:srgbClr val="666666"/>
                </a:solidFill>
                <a:effectLst/>
                <a:latin typeface="Arial" panose="020B0604020202020204" pitchFamily="34" charset="0"/>
                <a:ea typeface="Calibri" panose="020F0502020204030204" pitchFamily="34" charset="0"/>
              </a:rPr>
              <a:t>Flexible payments</a:t>
            </a:r>
          </a:p>
          <a:p>
            <a:r>
              <a:rPr lang="en-GB" sz="1800" b="1" dirty="0">
                <a:solidFill>
                  <a:srgbClr val="666666"/>
                </a:solidFill>
                <a:effectLst/>
                <a:latin typeface="Arial" panose="020B0604020202020204" pitchFamily="34" charset="0"/>
                <a:ea typeface="Calibri" panose="020F0502020204030204" pitchFamily="34" charset="0"/>
              </a:rPr>
              <a:t>Scalable usage</a:t>
            </a:r>
            <a:endParaRPr lang="en-GB" sz="1800" b="1" dirty="0">
              <a:solidFill>
                <a:srgbClr val="666666"/>
              </a:solidFill>
              <a:latin typeface="Arial" panose="020B0604020202020204" pitchFamily="34" charset="0"/>
              <a:ea typeface="Calibri" panose="020F0502020204030204" pitchFamily="34" charset="0"/>
            </a:endParaRPr>
          </a:p>
          <a:p>
            <a:r>
              <a:rPr lang="en-GB" sz="1800" b="1" dirty="0">
                <a:solidFill>
                  <a:srgbClr val="666666"/>
                </a:solidFill>
                <a:effectLst/>
                <a:latin typeface="Arial" panose="020B0604020202020204" pitchFamily="34" charset="0"/>
                <a:ea typeface="Calibri" panose="020F0502020204030204" pitchFamily="34" charset="0"/>
              </a:rPr>
              <a:t>Automatic updates</a:t>
            </a:r>
          </a:p>
          <a:p>
            <a:r>
              <a:rPr lang="en-GB" sz="1800" b="1" dirty="0">
                <a:solidFill>
                  <a:srgbClr val="666666"/>
                </a:solidFill>
                <a:effectLst/>
                <a:latin typeface="Arial" panose="020B0604020202020204" pitchFamily="34" charset="0"/>
                <a:ea typeface="Calibri" panose="020F0502020204030204" pitchFamily="34" charset="0"/>
              </a:rPr>
              <a:t>Accessibility and persistence</a:t>
            </a:r>
          </a:p>
          <a:p>
            <a:r>
              <a:rPr lang="en-GB" sz="1800" b="1" dirty="0">
                <a:solidFill>
                  <a:srgbClr val="666666"/>
                </a:solidFill>
                <a:effectLst/>
                <a:latin typeface="Arial" panose="020B0604020202020204" pitchFamily="34" charset="0"/>
                <a:ea typeface="Calibri" panose="020F0502020204030204" pitchFamily="34" charset="0"/>
              </a:rPr>
              <a:t>Customization</a:t>
            </a:r>
            <a:endParaRPr lang="en-GB" sz="1800" b="1" dirty="0">
              <a:solidFill>
                <a:srgbClr val="666666"/>
              </a:solidFill>
              <a:latin typeface="Arial" panose="020B0604020202020204" pitchFamily="34" charset="0"/>
              <a:ea typeface="Calibri" panose="020F0502020204030204" pitchFamily="34" charset="0"/>
            </a:endParaRPr>
          </a:p>
          <a:p>
            <a:endParaRPr lang="en-GB" dirty="0"/>
          </a:p>
        </p:txBody>
      </p:sp>
    </p:spTree>
    <p:extLst>
      <p:ext uri="{BB962C8B-B14F-4D97-AF65-F5344CB8AC3E}">
        <p14:creationId xmlns:p14="http://schemas.microsoft.com/office/powerpoint/2010/main" val="364003610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55CF5-5764-4880-A2C2-80792331533B}"/>
              </a:ext>
            </a:extLst>
          </p:cNvPr>
          <p:cNvSpPr>
            <a:spLocks noGrp="1"/>
          </p:cNvSpPr>
          <p:nvPr>
            <p:ph type="title"/>
          </p:nvPr>
        </p:nvSpPr>
        <p:spPr/>
        <p:txBody>
          <a:bodyPr/>
          <a:lstStyle/>
          <a:p>
            <a:r>
              <a:rPr lang="en-US" dirty="0"/>
              <a:t>Infrastructure as a Service (IaaS)</a:t>
            </a:r>
            <a:endParaRPr lang="en-GB" dirty="0"/>
          </a:p>
        </p:txBody>
      </p:sp>
      <p:sp>
        <p:nvSpPr>
          <p:cNvPr id="3" name="Text Placeholder 2">
            <a:extLst>
              <a:ext uri="{FF2B5EF4-FFF2-40B4-BE49-F238E27FC236}">
                <a16:creationId xmlns:a16="http://schemas.microsoft.com/office/drawing/2014/main" id="{20A2CDFB-4C2D-488E-A0BB-2790C915EE18}"/>
              </a:ext>
            </a:extLst>
          </p:cNvPr>
          <p:cNvSpPr>
            <a:spLocks noGrp="1"/>
          </p:cNvSpPr>
          <p:nvPr>
            <p:ph type="body" sz="quarter" idx="10"/>
          </p:nvPr>
        </p:nvSpPr>
        <p:spPr>
          <a:xfrm>
            <a:off x="586390" y="1434370"/>
            <a:ext cx="11018520" cy="4672048"/>
          </a:xfrm>
        </p:spPr>
        <p:txBody>
          <a:bodyPr/>
          <a:lstStyle/>
          <a:p>
            <a:r>
              <a:rPr lang="en-US" sz="3200" dirty="0"/>
              <a:t>IaaS is the delivery of technology infrastructure as an on demand scalable service </a:t>
            </a:r>
            <a:br>
              <a:rPr lang="en-US" sz="3200" dirty="0"/>
            </a:br>
            <a:endParaRPr lang="en-US" sz="3200" dirty="0"/>
          </a:p>
          <a:p>
            <a:pPr lvl="1"/>
            <a:r>
              <a:rPr lang="en-US" sz="3000" dirty="0"/>
              <a:t>Usually billed based on usage</a:t>
            </a:r>
          </a:p>
          <a:p>
            <a:pPr lvl="1"/>
            <a:r>
              <a:rPr lang="en-US" sz="3000" dirty="0"/>
              <a:t>Usually multi tenant virtualized environment</a:t>
            </a:r>
          </a:p>
          <a:p>
            <a:pPr lvl="1"/>
            <a:r>
              <a:rPr lang="en-US" sz="3000" dirty="0"/>
              <a:t>Can be coupled with Managed Services for OS and application support</a:t>
            </a:r>
          </a:p>
          <a:p>
            <a:pPr lvl="1"/>
            <a:endParaRPr lang="en-US" sz="3000" dirty="0"/>
          </a:p>
          <a:p>
            <a:endParaRPr lang="en-GB" dirty="0"/>
          </a:p>
        </p:txBody>
      </p:sp>
    </p:spTree>
    <p:extLst>
      <p:ext uri="{BB962C8B-B14F-4D97-AF65-F5344CB8AC3E}">
        <p14:creationId xmlns:p14="http://schemas.microsoft.com/office/powerpoint/2010/main" val="72111159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pPr algn="l"/>
            <a:r>
              <a:rPr lang="en-IN" i="0" dirty="0">
                <a:solidFill>
                  <a:srgbClr val="171717"/>
                </a:solidFill>
                <a:effectLst/>
              </a:rPr>
              <a:t>IaaS on Azure</a:t>
            </a:r>
          </a:p>
        </p:txBody>
      </p:sp>
      <p:sp>
        <p:nvSpPr>
          <p:cNvPr id="27" name="Text Placeholder 5">
            <a:extLst>
              <a:ext uri="{FF2B5EF4-FFF2-40B4-BE49-F238E27FC236}">
                <a16:creationId xmlns:a16="http://schemas.microsoft.com/office/drawing/2014/main" id="{9CBEF263-85B5-411F-937F-B028225DA2D0}"/>
              </a:ext>
            </a:extLst>
          </p:cNvPr>
          <p:cNvSpPr>
            <a:spLocks noGrp="1"/>
          </p:cNvSpPr>
          <p:nvPr>
            <p:ph type="body" sz="quarter" idx="10"/>
          </p:nvPr>
        </p:nvSpPr>
        <p:spPr>
          <a:xfrm>
            <a:off x="117695" y="1334782"/>
            <a:ext cx="11135763" cy="1982081"/>
          </a:xfrm>
        </p:spPr>
        <p:txBody>
          <a:bodyPr/>
          <a:lstStyle/>
          <a:p>
            <a:pPr marL="457200" indent="-457200" algn="l">
              <a:buFont typeface="Arial" panose="020B0604020202020204" pitchFamily="34" charset="0"/>
              <a:buChar char="•"/>
            </a:pPr>
            <a:r>
              <a:rPr lang="en-US" dirty="0">
                <a:solidFill>
                  <a:srgbClr val="04242D"/>
                </a:solidFill>
                <a:latin typeface="sofia-pro"/>
              </a:rPr>
              <a:t>O</a:t>
            </a:r>
            <a:r>
              <a:rPr lang="en-US" b="0" i="0" dirty="0">
                <a:solidFill>
                  <a:srgbClr val="04242D"/>
                </a:solidFill>
                <a:effectLst/>
                <a:latin typeface="sofia-pro"/>
              </a:rPr>
              <a:t>utsourcing all network &amp; computing needs to Microsoft</a:t>
            </a:r>
          </a:p>
          <a:p>
            <a:pPr marL="457200" indent="-457200" algn="l">
              <a:buFont typeface="Arial" panose="020B0604020202020204" pitchFamily="34" charset="0"/>
              <a:buChar char="•"/>
            </a:pPr>
            <a:r>
              <a:rPr lang="en-US" dirty="0">
                <a:solidFill>
                  <a:srgbClr val="04242D"/>
                </a:solidFill>
                <a:latin typeface="sofia-pro"/>
              </a:rPr>
              <a:t>R</a:t>
            </a:r>
            <a:r>
              <a:rPr lang="en-US" b="0" i="0" dirty="0">
                <a:solidFill>
                  <a:srgbClr val="04242D"/>
                </a:solidFill>
                <a:effectLst/>
                <a:latin typeface="sofia-pro"/>
              </a:rPr>
              <a:t>emoving all infrastructure &amp; </a:t>
            </a:r>
            <a:r>
              <a:rPr lang="en-US" dirty="0">
                <a:solidFill>
                  <a:srgbClr val="04242D"/>
                </a:solidFill>
                <a:latin typeface="sofia-pro"/>
              </a:rPr>
              <a:t>basing it on Microsoft’s end</a:t>
            </a:r>
          </a:p>
          <a:p>
            <a:pPr marL="457200" indent="-457200" algn="l">
              <a:buFont typeface="Arial" panose="020B0604020202020204" pitchFamily="34" charset="0"/>
              <a:buChar char="•"/>
            </a:pPr>
            <a:r>
              <a:rPr lang="en-US" b="0" i="0" dirty="0">
                <a:solidFill>
                  <a:srgbClr val="04242D"/>
                </a:solidFill>
                <a:effectLst/>
                <a:latin typeface="sofia-pro"/>
              </a:rPr>
              <a:t>Offering massive range of IaaS facilities depending on the needs</a:t>
            </a:r>
          </a:p>
          <a:p>
            <a:pPr marL="457200" indent="-457200" algn="l">
              <a:buFont typeface="Arial" panose="020B0604020202020204" pitchFamily="34" charset="0"/>
              <a:buChar char="•"/>
            </a:pPr>
            <a:r>
              <a:rPr lang="en-US" dirty="0">
                <a:solidFill>
                  <a:srgbClr val="04242D"/>
                </a:solidFill>
                <a:latin typeface="sofia-pro"/>
              </a:rPr>
              <a:t>Hassle free</a:t>
            </a:r>
            <a:endParaRPr lang="en-US" b="0" i="0" dirty="0">
              <a:solidFill>
                <a:srgbClr val="171717"/>
              </a:solidFill>
              <a:effectLst/>
            </a:endParaRPr>
          </a:p>
        </p:txBody>
      </p:sp>
      <p:pic>
        <p:nvPicPr>
          <p:cNvPr id="3" name="Picture 2" descr="Graphical user interface, application&#10;&#10;Description automatically generated">
            <a:extLst>
              <a:ext uri="{FF2B5EF4-FFF2-40B4-BE49-F238E27FC236}">
                <a16:creationId xmlns:a16="http://schemas.microsoft.com/office/drawing/2014/main" id="{7876E4F7-325A-435A-952A-3D6F8C7B2AFD}"/>
              </a:ext>
            </a:extLst>
          </p:cNvPr>
          <p:cNvPicPr>
            <a:picLocks noChangeAspect="1"/>
          </p:cNvPicPr>
          <p:nvPr/>
        </p:nvPicPr>
        <p:blipFill>
          <a:blip r:embed="rId3"/>
          <a:stretch>
            <a:fillRect/>
          </a:stretch>
        </p:blipFill>
        <p:spPr>
          <a:xfrm>
            <a:off x="6928918" y="2665208"/>
            <a:ext cx="4709398" cy="3617897"/>
          </a:xfrm>
          <a:prstGeom prst="rect">
            <a:avLst/>
          </a:prstGeom>
        </p:spPr>
      </p:pic>
    </p:spTree>
    <p:extLst>
      <p:ext uri="{BB962C8B-B14F-4D97-AF65-F5344CB8AC3E}">
        <p14:creationId xmlns:p14="http://schemas.microsoft.com/office/powerpoint/2010/main" val="30618393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61B25-B742-48B4-AD62-8611CCADAEBB}"/>
              </a:ext>
            </a:extLst>
          </p:cNvPr>
          <p:cNvSpPr>
            <a:spLocks noGrp="1"/>
          </p:cNvSpPr>
          <p:nvPr>
            <p:ph type="title"/>
          </p:nvPr>
        </p:nvSpPr>
        <p:spPr/>
        <p:txBody>
          <a:bodyPr/>
          <a:lstStyle/>
          <a:p>
            <a:r>
              <a:rPr lang="en-US" dirty="0"/>
              <a:t>IaaS is not Managed Hosting</a:t>
            </a:r>
            <a:endParaRPr lang="en-GB" dirty="0"/>
          </a:p>
        </p:txBody>
      </p:sp>
      <p:sp>
        <p:nvSpPr>
          <p:cNvPr id="3" name="Text Placeholder 2">
            <a:extLst>
              <a:ext uri="{FF2B5EF4-FFF2-40B4-BE49-F238E27FC236}">
                <a16:creationId xmlns:a16="http://schemas.microsoft.com/office/drawing/2014/main" id="{62CA9275-73FF-413D-9DF4-4E6A6D9FE175}"/>
              </a:ext>
            </a:extLst>
          </p:cNvPr>
          <p:cNvSpPr>
            <a:spLocks noGrp="1"/>
          </p:cNvSpPr>
          <p:nvPr>
            <p:ph type="body" sz="quarter" idx="10"/>
          </p:nvPr>
        </p:nvSpPr>
        <p:spPr>
          <a:xfrm>
            <a:off x="586390" y="1434370"/>
            <a:ext cx="11018520" cy="3040832"/>
          </a:xfrm>
        </p:spPr>
        <p:txBody>
          <a:bodyPr/>
          <a:lstStyle/>
          <a:p>
            <a:r>
              <a:rPr lang="en-US" sz="3200" dirty="0"/>
              <a:t>Traditional managed hosting is a form of web hosting where a user chooses to lease entire server(s) housed in an off-site data center. </a:t>
            </a:r>
            <a:br>
              <a:rPr lang="en-US" sz="3200" dirty="0"/>
            </a:br>
            <a:endParaRPr lang="en-US" sz="3200" dirty="0"/>
          </a:p>
          <a:p>
            <a:pPr lvl="1"/>
            <a:r>
              <a:rPr lang="en-US" sz="3000" dirty="0"/>
              <a:t>Term based contracts based on projected resource requirements</a:t>
            </a:r>
          </a:p>
          <a:p>
            <a:endParaRPr lang="en-GB" dirty="0"/>
          </a:p>
        </p:txBody>
      </p:sp>
    </p:spTree>
    <p:extLst>
      <p:ext uri="{BB962C8B-B14F-4D97-AF65-F5344CB8AC3E}">
        <p14:creationId xmlns:p14="http://schemas.microsoft.com/office/powerpoint/2010/main" val="62513116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54781-EA12-4581-B00B-D5017044FAA2}"/>
              </a:ext>
            </a:extLst>
          </p:cNvPr>
          <p:cNvSpPr>
            <a:spLocks noGrp="1"/>
          </p:cNvSpPr>
          <p:nvPr>
            <p:ph type="title"/>
          </p:nvPr>
        </p:nvSpPr>
        <p:spPr>
          <a:xfrm>
            <a:off x="588263" y="457200"/>
            <a:ext cx="11018520" cy="1323439"/>
          </a:xfrm>
        </p:spPr>
        <p:txBody>
          <a:bodyPr/>
          <a:lstStyle/>
          <a:p>
            <a:r>
              <a:rPr lang="en-GB" sz="3200" b="1" dirty="0">
                <a:solidFill>
                  <a:srgbClr val="1A1A1F"/>
                </a:solidFill>
                <a:effectLst/>
                <a:latin typeface="Segoe UI" panose="020B0502040204020203" pitchFamily="34" charset="0"/>
                <a:ea typeface="Times New Roman" panose="02020603050405020304" pitchFamily="18" charset="0"/>
                <a:cs typeface="Times New Roman" panose="02020603050405020304" pitchFamily="18" charset="0"/>
              </a:rPr>
              <a:t>Common IaaS business scenarios</a:t>
            </a:r>
            <a:br>
              <a:rPr lang="en-GB" sz="32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en-GB" sz="5400" dirty="0"/>
          </a:p>
        </p:txBody>
      </p:sp>
      <p:sp>
        <p:nvSpPr>
          <p:cNvPr id="3" name="Text Placeholder 2">
            <a:extLst>
              <a:ext uri="{FF2B5EF4-FFF2-40B4-BE49-F238E27FC236}">
                <a16:creationId xmlns:a16="http://schemas.microsoft.com/office/drawing/2014/main" id="{07E77281-A871-4F8D-93CC-8201450A0E6C}"/>
              </a:ext>
            </a:extLst>
          </p:cNvPr>
          <p:cNvSpPr>
            <a:spLocks noGrp="1"/>
          </p:cNvSpPr>
          <p:nvPr>
            <p:ph type="body" sz="quarter" idx="10"/>
          </p:nvPr>
        </p:nvSpPr>
        <p:spPr>
          <a:xfrm>
            <a:off x="586390" y="1434370"/>
            <a:ext cx="11018520" cy="5004447"/>
          </a:xfrm>
        </p:spPr>
        <p:txBody>
          <a:bodyPr/>
          <a:lstStyle/>
          <a:p>
            <a:r>
              <a:rPr lang="en-GB" sz="1800" b="1" dirty="0">
                <a:solidFill>
                  <a:srgbClr val="2E2E33"/>
                </a:solidFill>
                <a:effectLst/>
                <a:latin typeface="Segoe UI" panose="020B0502040204020203" pitchFamily="34" charset="0"/>
                <a:ea typeface="Times New Roman" panose="02020603050405020304" pitchFamily="18" charset="0"/>
                <a:cs typeface="Times New Roman" panose="02020603050405020304" pitchFamily="18" charset="0"/>
              </a:rPr>
              <a:t>Lift-and-shift migration</a:t>
            </a:r>
          </a:p>
          <a:p>
            <a:endParaRPr lang="en-GB" sz="18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r>
              <a:rPr lang="en-GB" sz="1800" b="1" dirty="0">
                <a:solidFill>
                  <a:srgbClr val="2E2E33"/>
                </a:solidFill>
                <a:effectLst/>
                <a:latin typeface="Segoe UI" panose="020B0502040204020203" pitchFamily="34" charset="0"/>
                <a:ea typeface="Times New Roman" panose="02020603050405020304" pitchFamily="18" charset="0"/>
                <a:cs typeface="Times New Roman" panose="02020603050405020304" pitchFamily="18" charset="0"/>
              </a:rPr>
              <a:t>Test and development</a:t>
            </a:r>
            <a:endParaRPr lang="en-GB" sz="18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endParaRPr lang="en-GB" sz="1800" b="1" dirty="0">
              <a:solidFill>
                <a:srgbClr val="2E2E33"/>
              </a:solidFill>
              <a:effectLst/>
              <a:latin typeface="Segoe UI" panose="020B0502040204020203" pitchFamily="34" charset="0"/>
              <a:ea typeface="Times New Roman" panose="02020603050405020304" pitchFamily="18" charset="0"/>
              <a:cs typeface="Times New Roman" panose="02020603050405020304" pitchFamily="18" charset="0"/>
            </a:endParaRPr>
          </a:p>
          <a:p>
            <a:r>
              <a:rPr lang="en-GB" sz="1800" b="1" dirty="0">
                <a:solidFill>
                  <a:srgbClr val="2E2E33"/>
                </a:solidFill>
                <a:effectLst/>
                <a:latin typeface="Segoe UI" panose="020B0502040204020203" pitchFamily="34" charset="0"/>
                <a:ea typeface="Times New Roman" panose="02020603050405020304" pitchFamily="18" charset="0"/>
                <a:cs typeface="Times New Roman" panose="02020603050405020304" pitchFamily="18" charset="0"/>
              </a:rPr>
              <a:t>Storage, backup, and recovery</a:t>
            </a:r>
            <a:endParaRPr lang="en-GB" sz="18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endParaRPr lang="en-GB" sz="1800" b="1" dirty="0">
              <a:solidFill>
                <a:srgbClr val="2E2E33"/>
              </a:solidFill>
              <a:effectLst/>
              <a:latin typeface="Segoe UI" panose="020B0502040204020203" pitchFamily="34" charset="0"/>
              <a:ea typeface="Times New Roman" panose="02020603050405020304" pitchFamily="18" charset="0"/>
              <a:cs typeface="Times New Roman" panose="02020603050405020304" pitchFamily="18" charset="0"/>
            </a:endParaRPr>
          </a:p>
          <a:p>
            <a:r>
              <a:rPr lang="en-GB" sz="1800" b="1" dirty="0">
                <a:solidFill>
                  <a:srgbClr val="2E2E33"/>
                </a:solidFill>
                <a:effectLst/>
                <a:latin typeface="Segoe UI" panose="020B0502040204020203" pitchFamily="34" charset="0"/>
                <a:ea typeface="Times New Roman" panose="02020603050405020304" pitchFamily="18" charset="0"/>
                <a:cs typeface="Times New Roman" panose="02020603050405020304" pitchFamily="18" charset="0"/>
              </a:rPr>
              <a:t>Web apps</a:t>
            </a:r>
            <a:endParaRPr lang="en-GB" sz="18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endParaRPr lang="en-GB" sz="1800" b="1" dirty="0">
              <a:solidFill>
                <a:srgbClr val="2E2E33"/>
              </a:solidFill>
              <a:effectLst/>
              <a:latin typeface="Segoe UI" panose="020B0502040204020203" pitchFamily="34" charset="0"/>
              <a:ea typeface="Times New Roman" panose="02020603050405020304" pitchFamily="18" charset="0"/>
              <a:cs typeface="Times New Roman" panose="02020603050405020304" pitchFamily="18" charset="0"/>
            </a:endParaRPr>
          </a:p>
          <a:p>
            <a:r>
              <a:rPr lang="en-GB" sz="1800" b="1" dirty="0">
                <a:solidFill>
                  <a:srgbClr val="2E2E33"/>
                </a:solidFill>
                <a:effectLst/>
                <a:latin typeface="Segoe UI" panose="020B0502040204020203" pitchFamily="34" charset="0"/>
                <a:ea typeface="Times New Roman" panose="02020603050405020304" pitchFamily="18" charset="0"/>
                <a:cs typeface="Times New Roman" panose="02020603050405020304" pitchFamily="18" charset="0"/>
              </a:rPr>
              <a:t>High-performance computing</a:t>
            </a:r>
            <a:endParaRPr lang="en-GB" sz="18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347606194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ECA5D-7009-4DF8-8A0F-B0D55832DDA9}"/>
              </a:ext>
            </a:extLst>
          </p:cNvPr>
          <p:cNvSpPr>
            <a:spLocks noGrp="1"/>
          </p:cNvSpPr>
          <p:nvPr>
            <p:ph type="title"/>
          </p:nvPr>
        </p:nvSpPr>
        <p:spPr>
          <a:xfrm>
            <a:off x="588263" y="457200"/>
            <a:ext cx="11018520" cy="1169551"/>
          </a:xfrm>
        </p:spPr>
        <p:txBody>
          <a:bodyPr/>
          <a:lstStyle/>
          <a:p>
            <a:r>
              <a:rPr lang="en-GB" sz="2800" b="1" dirty="0">
                <a:solidFill>
                  <a:srgbClr val="1A1A1F"/>
                </a:solidFill>
                <a:effectLst/>
                <a:latin typeface="Segoe UI" panose="020B0502040204020203" pitchFamily="34" charset="0"/>
                <a:ea typeface="Times New Roman" panose="02020603050405020304" pitchFamily="18" charset="0"/>
                <a:cs typeface="Times New Roman" panose="02020603050405020304" pitchFamily="18" charset="0"/>
              </a:rPr>
              <a:t>Advantages of IaaS</a:t>
            </a:r>
            <a:br>
              <a:rPr lang="en-GB" sz="2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en-GB" sz="4800" dirty="0"/>
          </a:p>
        </p:txBody>
      </p:sp>
      <p:sp>
        <p:nvSpPr>
          <p:cNvPr id="3" name="Text Placeholder 2">
            <a:extLst>
              <a:ext uri="{FF2B5EF4-FFF2-40B4-BE49-F238E27FC236}">
                <a16:creationId xmlns:a16="http://schemas.microsoft.com/office/drawing/2014/main" id="{45388466-0DA1-4A8F-AD1A-E76C00980E9B}"/>
              </a:ext>
            </a:extLst>
          </p:cNvPr>
          <p:cNvSpPr>
            <a:spLocks noGrp="1"/>
          </p:cNvSpPr>
          <p:nvPr>
            <p:ph type="body" sz="quarter" idx="10"/>
          </p:nvPr>
        </p:nvSpPr>
        <p:spPr>
          <a:xfrm>
            <a:off x="586390" y="1434370"/>
            <a:ext cx="11018520" cy="3268587"/>
          </a:xfrm>
        </p:spPr>
        <p:txBody>
          <a:bodyPr/>
          <a:lstStyle/>
          <a:p>
            <a:r>
              <a:rPr lang="en-GB" sz="1800" dirty="0">
                <a:solidFill>
                  <a:srgbClr val="2E2E33"/>
                </a:solidFill>
                <a:effectLst/>
                <a:latin typeface="Segoe UI" panose="020B0502040204020203" pitchFamily="34" charset="0"/>
                <a:ea typeface="Times New Roman" panose="02020603050405020304" pitchFamily="18" charset="0"/>
                <a:cs typeface="Times New Roman" panose="02020603050405020304" pitchFamily="18" charset="0"/>
              </a:rPr>
              <a:t>Reduces capital expenditures and optimizes costs</a:t>
            </a:r>
          </a:p>
          <a:p>
            <a:endParaRPr lang="en-GB" sz="1800" dirty="0">
              <a:solidFill>
                <a:srgbClr val="2E2E33"/>
              </a:solidFill>
              <a:effectLst/>
              <a:latin typeface="Segoe UI" panose="020B0502040204020203" pitchFamily="34" charset="0"/>
              <a:ea typeface="Times New Roman" panose="02020603050405020304" pitchFamily="18" charset="0"/>
              <a:cs typeface="Times New Roman" panose="02020603050405020304" pitchFamily="18" charset="0"/>
            </a:endParaRPr>
          </a:p>
          <a:p>
            <a:r>
              <a:rPr lang="en-GB" sz="1800" dirty="0">
                <a:solidFill>
                  <a:srgbClr val="2E2E33"/>
                </a:solidFill>
                <a:effectLst/>
                <a:latin typeface="Segoe UI" panose="020B0502040204020203" pitchFamily="34" charset="0"/>
                <a:ea typeface="Times New Roman" panose="02020603050405020304" pitchFamily="18" charset="0"/>
                <a:cs typeface="Times New Roman" panose="02020603050405020304" pitchFamily="18" charset="0"/>
              </a:rPr>
              <a:t>Increases scale and performance of IT workloads</a:t>
            </a:r>
            <a:endParaRPr lang="en-GB" sz="18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endParaRPr lang="en-GB" sz="1800" dirty="0">
              <a:solidFill>
                <a:srgbClr val="2E2E33"/>
              </a:solidFill>
              <a:effectLst/>
              <a:latin typeface="Segoe UI" panose="020B0502040204020203" pitchFamily="34" charset="0"/>
              <a:ea typeface="Times New Roman" panose="02020603050405020304" pitchFamily="18" charset="0"/>
              <a:cs typeface="Times New Roman" panose="02020603050405020304" pitchFamily="18" charset="0"/>
            </a:endParaRPr>
          </a:p>
          <a:p>
            <a:r>
              <a:rPr lang="en-GB" sz="1800" dirty="0">
                <a:solidFill>
                  <a:srgbClr val="2E2E33"/>
                </a:solidFill>
                <a:effectLst/>
                <a:latin typeface="Segoe UI" panose="020B0502040204020203" pitchFamily="34" charset="0"/>
                <a:ea typeface="Times New Roman" panose="02020603050405020304" pitchFamily="18" charset="0"/>
                <a:cs typeface="Times New Roman" panose="02020603050405020304" pitchFamily="18" charset="0"/>
              </a:rPr>
              <a:t>Increases stability, reliability, and supportability</a:t>
            </a:r>
          </a:p>
          <a:p>
            <a:endParaRPr lang="en-GB" sz="1800" dirty="0">
              <a:solidFill>
                <a:srgbClr val="2E2E33"/>
              </a:solidFill>
              <a:effectLst/>
              <a:latin typeface="Segoe UI" panose="020B0502040204020203" pitchFamily="34" charset="0"/>
              <a:ea typeface="Times New Roman" panose="02020603050405020304" pitchFamily="18" charset="0"/>
              <a:cs typeface="Times New Roman" panose="02020603050405020304" pitchFamily="18" charset="0"/>
            </a:endParaRPr>
          </a:p>
          <a:p>
            <a:r>
              <a:rPr lang="en-GB" sz="1800" dirty="0">
                <a:solidFill>
                  <a:srgbClr val="2E2E33"/>
                </a:solidFill>
                <a:effectLst/>
                <a:latin typeface="Segoe UI" panose="020B0502040204020203" pitchFamily="34" charset="0"/>
                <a:ea typeface="Times New Roman" panose="02020603050405020304" pitchFamily="18" charset="0"/>
                <a:cs typeface="Times New Roman" panose="02020603050405020304" pitchFamily="18" charset="0"/>
              </a:rPr>
              <a:t>Enhances security</a:t>
            </a:r>
            <a:endParaRPr lang="en-GB" sz="18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endParaRPr lang="en-GB" sz="18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endParaRPr lang="en-GB" sz="1800" dirty="0">
              <a:solidFill>
                <a:srgbClr val="2E2E33"/>
              </a:solidFill>
              <a:latin typeface="Segoe UI" panose="020B0502040204020203" pitchFamily="34" charset="0"/>
              <a:ea typeface="Times New Roman" panose="02020603050405020304" pitchFamily="18" charset="0"/>
              <a:cs typeface="Times New Roman" panose="02020603050405020304" pitchFamily="18" charset="0"/>
            </a:endParaRPr>
          </a:p>
          <a:p>
            <a:endParaRPr lang="en-GB" sz="18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964699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1D5E7-A6B0-4296-8E8A-EB9401094227}"/>
              </a:ext>
            </a:extLst>
          </p:cNvPr>
          <p:cNvSpPr>
            <a:spLocks noGrp="1"/>
          </p:cNvSpPr>
          <p:nvPr>
            <p:ph type="title"/>
          </p:nvPr>
        </p:nvSpPr>
        <p:spPr/>
        <p:txBody>
          <a:bodyPr/>
          <a:lstStyle/>
          <a:p>
            <a:r>
              <a:rPr lang="en-US" dirty="0"/>
              <a:t>Platform as a Service (PaaS)</a:t>
            </a:r>
            <a:endParaRPr lang="en-GB" dirty="0"/>
          </a:p>
        </p:txBody>
      </p:sp>
      <p:sp>
        <p:nvSpPr>
          <p:cNvPr id="3" name="Text Placeholder 2">
            <a:extLst>
              <a:ext uri="{FF2B5EF4-FFF2-40B4-BE49-F238E27FC236}">
                <a16:creationId xmlns:a16="http://schemas.microsoft.com/office/drawing/2014/main" id="{D4DC5662-F776-4B1F-BD1C-D6E23FBCB87F}"/>
              </a:ext>
            </a:extLst>
          </p:cNvPr>
          <p:cNvSpPr>
            <a:spLocks noGrp="1"/>
          </p:cNvSpPr>
          <p:nvPr>
            <p:ph type="body" sz="quarter" idx="10"/>
          </p:nvPr>
        </p:nvSpPr>
        <p:spPr>
          <a:xfrm>
            <a:off x="586390" y="1434370"/>
            <a:ext cx="11018520" cy="5164491"/>
          </a:xfrm>
        </p:spPr>
        <p:txBody>
          <a:bodyPr/>
          <a:lstStyle/>
          <a:p>
            <a:r>
              <a:rPr lang="en-US" sz="3200" dirty="0"/>
              <a:t>PaaS  provides all of the facilities required to support the complete life cycle of building and delivering web applications and services entirely from the Internet.</a:t>
            </a:r>
            <a:br>
              <a:rPr lang="en-US" sz="3200" dirty="0"/>
            </a:br>
            <a:endParaRPr lang="en-US" sz="3200" dirty="0"/>
          </a:p>
          <a:p>
            <a:pPr lvl="1"/>
            <a:r>
              <a:rPr lang="en-US" sz="3000" dirty="0"/>
              <a:t>Typically applications must be developed with a particular platform in mind</a:t>
            </a:r>
          </a:p>
          <a:p>
            <a:pPr lvl="1"/>
            <a:r>
              <a:rPr lang="en-US" sz="3000" dirty="0"/>
              <a:t>Multi tenant environments</a:t>
            </a:r>
          </a:p>
          <a:p>
            <a:pPr lvl="1"/>
            <a:r>
              <a:rPr lang="en-US" sz="3000" dirty="0"/>
              <a:t>Highly scalable multi tier architecture</a:t>
            </a:r>
          </a:p>
          <a:p>
            <a:pPr lvl="1"/>
            <a:endParaRPr lang="en-US" sz="3000" dirty="0"/>
          </a:p>
          <a:p>
            <a:endParaRPr lang="en-GB" dirty="0"/>
          </a:p>
        </p:txBody>
      </p:sp>
    </p:spTree>
    <p:extLst>
      <p:ext uri="{BB962C8B-B14F-4D97-AF65-F5344CB8AC3E}">
        <p14:creationId xmlns:p14="http://schemas.microsoft.com/office/powerpoint/2010/main" val="237810626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06627-B449-4314-AABF-18D3B9B9B9C8}"/>
              </a:ext>
            </a:extLst>
          </p:cNvPr>
          <p:cNvSpPr>
            <a:spLocks noGrp="1"/>
          </p:cNvSpPr>
          <p:nvPr>
            <p:ph type="title"/>
          </p:nvPr>
        </p:nvSpPr>
        <p:spPr>
          <a:xfrm>
            <a:off x="835991" y="2013227"/>
            <a:ext cx="6637867" cy="3077766"/>
          </a:xfrm>
        </p:spPr>
        <p:txBody>
          <a:bodyPr/>
          <a:lstStyle/>
          <a:p>
            <a:r>
              <a:rPr lang="en-IN" i="0" dirty="0">
                <a:solidFill>
                  <a:srgbClr val="171717"/>
                </a:solidFill>
                <a:effectLst/>
              </a:rPr>
              <a:t>Topic to cover</a:t>
            </a:r>
            <a:br>
              <a:rPr lang="en-IN" i="0" dirty="0">
                <a:solidFill>
                  <a:srgbClr val="171717"/>
                </a:solidFill>
                <a:effectLst/>
              </a:rPr>
            </a:br>
            <a:br>
              <a:rPr lang="en-IN" i="0" dirty="0">
                <a:solidFill>
                  <a:srgbClr val="171717"/>
                </a:solidFill>
                <a:effectLst/>
              </a:rPr>
            </a:br>
            <a:r>
              <a:rPr lang="en-IN" sz="3200" i="0" dirty="0">
                <a:solidFill>
                  <a:srgbClr val="171717"/>
                </a:solidFill>
                <a:effectLst/>
              </a:rPr>
              <a:t>What is Azure?</a:t>
            </a:r>
            <a:br>
              <a:rPr lang="en-IN" sz="3200" i="0" dirty="0">
                <a:solidFill>
                  <a:srgbClr val="171717"/>
                </a:solidFill>
                <a:effectLst/>
              </a:rPr>
            </a:br>
            <a:r>
              <a:rPr lang="en-US" sz="3200" b="1" dirty="0"/>
              <a:t>Cloud Computing</a:t>
            </a:r>
            <a:br>
              <a:rPr lang="en-US" sz="3200" b="1" dirty="0"/>
            </a:br>
            <a:r>
              <a:rPr lang="en-US" sz="3200" b="1" dirty="0"/>
              <a:t>Virtual Machine</a:t>
            </a:r>
            <a:br>
              <a:rPr lang="en-US" sz="3200" b="1" dirty="0"/>
            </a:br>
            <a:r>
              <a:rPr lang="en-US" sz="3200" b="1" dirty="0"/>
              <a:t>Static web app</a:t>
            </a:r>
            <a:endParaRPr lang="en-GB" dirty="0"/>
          </a:p>
        </p:txBody>
      </p:sp>
    </p:spTree>
    <p:extLst>
      <p:ext uri="{BB962C8B-B14F-4D97-AF65-F5344CB8AC3E}">
        <p14:creationId xmlns:p14="http://schemas.microsoft.com/office/powerpoint/2010/main" val="184766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82D1A-A9DE-405D-B999-6E517B901500}"/>
              </a:ext>
            </a:extLst>
          </p:cNvPr>
          <p:cNvSpPr>
            <a:spLocks noGrp="1"/>
          </p:cNvSpPr>
          <p:nvPr>
            <p:ph type="title"/>
          </p:nvPr>
        </p:nvSpPr>
        <p:spPr>
          <a:xfrm>
            <a:off x="434354" y="230863"/>
            <a:ext cx="11018520" cy="553998"/>
          </a:xfrm>
        </p:spPr>
        <p:txBody>
          <a:bodyPr/>
          <a:lstStyle/>
          <a:p>
            <a:r>
              <a:rPr lang="en-US" dirty="0"/>
              <a:t>PaaS on Azure</a:t>
            </a:r>
          </a:p>
        </p:txBody>
      </p:sp>
      <p:sp>
        <p:nvSpPr>
          <p:cNvPr id="3" name="Text Placeholder 2">
            <a:extLst>
              <a:ext uri="{FF2B5EF4-FFF2-40B4-BE49-F238E27FC236}">
                <a16:creationId xmlns:a16="http://schemas.microsoft.com/office/drawing/2014/main" id="{B1D93DD2-0C2B-4875-8F7A-2D52FED8D8FF}"/>
              </a:ext>
            </a:extLst>
          </p:cNvPr>
          <p:cNvSpPr>
            <a:spLocks noGrp="1"/>
          </p:cNvSpPr>
          <p:nvPr>
            <p:ph type="body" sz="quarter" idx="10"/>
          </p:nvPr>
        </p:nvSpPr>
        <p:spPr>
          <a:xfrm>
            <a:off x="224251" y="1162766"/>
            <a:ext cx="11018520" cy="2412968"/>
          </a:xfrm>
        </p:spPr>
        <p:txBody>
          <a:bodyPr/>
          <a:lstStyle/>
          <a:p>
            <a:pPr marL="457200" indent="-457200">
              <a:buFont typeface="Arial" panose="020B0604020202020204" pitchFamily="34" charset="0"/>
              <a:buChar char="•"/>
            </a:pPr>
            <a:r>
              <a:rPr lang="en-US" dirty="0">
                <a:latin typeface="sofia-pro"/>
              </a:rPr>
              <a:t>Help user implement a cloud-powered development platform</a:t>
            </a:r>
          </a:p>
          <a:p>
            <a:pPr marL="457200" indent="-457200">
              <a:buFont typeface="Arial" panose="020B0604020202020204" pitchFamily="34" charset="0"/>
              <a:buChar char="•"/>
            </a:pPr>
            <a:r>
              <a:rPr lang="en-US" dirty="0">
                <a:solidFill>
                  <a:srgbClr val="04242D"/>
                </a:solidFill>
                <a:latin typeface="sofia-pro"/>
              </a:rPr>
              <a:t>G</a:t>
            </a:r>
            <a:r>
              <a:rPr lang="en-US" b="0" i="0" dirty="0">
                <a:solidFill>
                  <a:srgbClr val="04242D"/>
                </a:solidFill>
                <a:effectLst/>
                <a:latin typeface="sofia-pro"/>
              </a:rPr>
              <a:t>ive developers total control over their application</a:t>
            </a:r>
          </a:p>
          <a:p>
            <a:pPr marL="457200" indent="-457200">
              <a:buFont typeface="Arial" panose="020B0604020202020204" pitchFamily="34" charset="0"/>
              <a:buChar char="•"/>
            </a:pPr>
            <a:r>
              <a:rPr lang="en-US" dirty="0">
                <a:solidFill>
                  <a:srgbClr val="04242D"/>
                </a:solidFill>
                <a:latin typeface="sofia-pro"/>
              </a:rPr>
              <a:t>F</a:t>
            </a:r>
            <a:r>
              <a:rPr lang="en-US" b="0" i="0" dirty="0">
                <a:solidFill>
                  <a:srgbClr val="04242D"/>
                </a:solidFill>
                <a:effectLst/>
                <a:latin typeface="sofia-pro"/>
              </a:rPr>
              <a:t>reedom to work on building</a:t>
            </a:r>
          </a:p>
          <a:p>
            <a:pPr marL="457200" indent="-457200">
              <a:buFont typeface="Arial" panose="020B0604020202020204" pitchFamily="34" charset="0"/>
              <a:buChar char="•"/>
            </a:pPr>
            <a:r>
              <a:rPr lang="en-US" dirty="0">
                <a:solidFill>
                  <a:srgbClr val="04242D"/>
                </a:solidFill>
                <a:latin typeface="sofia-pro"/>
              </a:rPr>
              <a:t>S</a:t>
            </a:r>
            <a:r>
              <a:rPr lang="en-US" b="0" i="0" dirty="0">
                <a:solidFill>
                  <a:srgbClr val="04242D"/>
                </a:solidFill>
                <a:effectLst/>
                <a:latin typeface="sofia-pro"/>
              </a:rPr>
              <a:t>afe in the knowledge that things like operating system patches or load balancing will just work.</a:t>
            </a:r>
            <a:endParaRPr lang="en-US" dirty="0">
              <a:latin typeface="sofia-pro"/>
            </a:endParaRPr>
          </a:p>
        </p:txBody>
      </p:sp>
      <p:pic>
        <p:nvPicPr>
          <p:cNvPr id="5" name="Picture 4" descr="Diagram&#10;&#10;Description automatically generated">
            <a:extLst>
              <a:ext uri="{FF2B5EF4-FFF2-40B4-BE49-F238E27FC236}">
                <a16:creationId xmlns:a16="http://schemas.microsoft.com/office/drawing/2014/main" id="{D2F40C61-8D52-4478-B4CE-51AB234B39BE}"/>
              </a:ext>
            </a:extLst>
          </p:cNvPr>
          <p:cNvPicPr>
            <a:picLocks noChangeAspect="1"/>
          </p:cNvPicPr>
          <p:nvPr/>
        </p:nvPicPr>
        <p:blipFill>
          <a:blip r:embed="rId2"/>
          <a:stretch>
            <a:fillRect/>
          </a:stretch>
        </p:blipFill>
        <p:spPr>
          <a:xfrm>
            <a:off x="7378574" y="3272363"/>
            <a:ext cx="4572002" cy="2530137"/>
          </a:xfrm>
          <a:prstGeom prst="rect">
            <a:avLst/>
          </a:prstGeom>
          <a:ln>
            <a:noFill/>
          </a:ln>
          <a:effectLst>
            <a:softEdge rad="112500"/>
          </a:effectLst>
        </p:spPr>
      </p:pic>
    </p:spTree>
    <p:extLst>
      <p:ext uri="{BB962C8B-B14F-4D97-AF65-F5344CB8AC3E}">
        <p14:creationId xmlns:p14="http://schemas.microsoft.com/office/powerpoint/2010/main" val="250966459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7480E-4B47-4670-97BE-928B7D3763CD}"/>
              </a:ext>
            </a:extLst>
          </p:cNvPr>
          <p:cNvSpPr>
            <a:spLocks noGrp="1"/>
          </p:cNvSpPr>
          <p:nvPr>
            <p:ph type="title"/>
          </p:nvPr>
        </p:nvSpPr>
        <p:spPr>
          <a:xfrm>
            <a:off x="588263" y="457200"/>
            <a:ext cx="11018520" cy="1323439"/>
          </a:xfrm>
        </p:spPr>
        <p:txBody>
          <a:bodyPr/>
          <a:lstStyle/>
          <a:p>
            <a:r>
              <a:rPr lang="en-GB" sz="3200" b="1" dirty="0">
                <a:solidFill>
                  <a:srgbClr val="1A1A1F"/>
                </a:solidFill>
                <a:effectLst/>
                <a:latin typeface="Segoe UI" panose="020B0502040204020203" pitchFamily="34" charset="0"/>
                <a:ea typeface="Times New Roman" panose="02020603050405020304" pitchFamily="18" charset="0"/>
                <a:cs typeface="Times New Roman" panose="02020603050405020304" pitchFamily="18" charset="0"/>
              </a:rPr>
              <a:t>Common PaaS scenarios</a:t>
            </a:r>
            <a:br>
              <a:rPr lang="en-GB" sz="32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en-GB" sz="5400" dirty="0"/>
          </a:p>
        </p:txBody>
      </p:sp>
      <p:sp>
        <p:nvSpPr>
          <p:cNvPr id="3" name="Text Placeholder 2">
            <a:extLst>
              <a:ext uri="{FF2B5EF4-FFF2-40B4-BE49-F238E27FC236}">
                <a16:creationId xmlns:a16="http://schemas.microsoft.com/office/drawing/2014/main" id="{801E4D39-587F-4D65-8FD0-7C87EFDA9661}"/>
              </a:ext>
            </a:extLst>
          </p:cNvPr>
          <p:cNvSpPr>
            <a:spLocks noGrp="1"/>
          </p:cNvSpPr>
          <p:nvPr>
            <p:ph type="body" sz="quarter" idx="10"/>
          </p:nvPr>
        </p:nvSpPr>
        <p:spPr>
          <a:xfrm>
            <a:off x="586390" y="1434370"/>
            <a:ext cx="11018520" cy="2123658"/>
          </a:xfrm>
        </p:spPr>
        <p:txBody>
          <a:bodyPr/>
          <a:lstStyle/>
          <a:p>
            <a:r>
              <a:rPr lang="en-GB" sz="1800" dirty="0">
                <a:solidFill>
                  <a:srgbClr val="4C4C51"/>
                </a:solidFill>
                <a:effectLst/>
                <a:latin typeface="Segoe UI" panose="020B0502040204020203" pitchFamily="34" charset="0"/>
                <a:ea typeface="Calibri" panose="020F0502020204030204" pitchFamily="34" charset="0"/>
              </a:rPr>
              <a:t>Development framework</a:t>
            </a:r>
          </a:p>
          <a:p>
            <a:endParaRPr lang="en-GB" sz="1800" dirty="0">
              <a:solidFill>
                <a:srgbClr val="4C4C51"/>
              </a:solidFill>
              <a:effectLst/>
              <a:latin typeface="Segoe UI" panose="020B0502040204020203" pitchFamily="34" charset="0"/>
              <a:ea typeface="Calibri" panose="020F0502020204030204" pitchFamily="34" charset="0"/>
            </a:endParaRPr>
          </a:p>
          <a:p>
            <a:r>
              <a:rPr lang="en-GB" sz="1800" dirty="0">
                <a:solidFill>
                  <a:srgbClr val="4C4C51"/>
                </a:solidFill>
                <a:effectLst/>
                <a:latin typeface="Segoe UI" panose="020B0502040204020203" pitchFamily="34" charset="0"/>
                <a:ea typeface="Calibri" panose="020F0502020204030204" pitchFamily="34" charset="0"/>
              </a:rPr>
              <a:t>Analytics or business intelligence</a:t>
            </a:r>
            <a:endParaRPr lang="en-GB" sz="1800" dirty="0">
              <a:solidFill>
                <a:srgbClr val="4C4C51"/>
              </a:solidFill>
              <a:latin typeface="Segoe UI" panose="020B0502040204020203" pitchFamily="34" charset="0"/>
              <a:ea typeface="Calibri" panose="020F0502020204030204" pitchFamily="34" charset="0"/>
            </a:endParaRPr>
          </a:p>
          <a:p>
            <a:endParaRPr lang="en-GB" sz="1800" dirty="0">
              <a:solidFill>
                <a:srgbClr val="4C4C51"/>
              </a:solidFill>
              <a:effectLst/>
              <a:latin typeface="Segoe UI" panose="020B0502040204020203" pitchFamily="34" charset="0"/>
              <a:ea typeface="Calibri" panose="020F0502020204030204" pitchFamily="34" charset="0"/>
            </a:endParaRPr>
          </a:p>
          <a:p>
            <a:r>
              <a:rPr lang="en-GB" sz="1800" dirty="0">
                <a:solidFill>
                  <a:srgbClr val="4C4C51"/>
                </a:solidFill>
                <a:effectLst/>
                <a:latin typeface="Segoe UI" panose="020B0502040204020203" pitchFamily="34" charset="0"/>
                <a:ea typeface="Calibri" panose="020F0502020204030204" pitchFamily="34" charset="0"/>
              </a:rPr>
              <a:t>Additional services</a:t>
            </a:r>
          </a:p>
          <a:p>
            <a:endParaRPr lang="en-GB" dirty="0"/>
          </a:p>
        </p:txBody>
      </p:sp>
    </p:spTree>
    <p:extLst>
      <p:ext uri="{BB962C8B-B14F-4D97-AF65-F5344CB8AC3E}">
        <p14:creationId xmlns:p14="http://schemas.microsoft.com/office/powerpoint/2010/main" val="369969149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0BB456-2A0E-4FBE-A65D-F0C80118C153}"/>
              </a:ext>
            </a:extLst>
          </p:cNvPr>
          <p:cNvPicPr>
            <a:picLocks noChangeAspect="1"/>
          </p:cNvPicPr>
          <p:nvPr/>
        </p:nvPicPr>
        <p:blipFill rotWithShape="1">
          <a:blip r:embed="rId2"/>
          <a:srcRect l="2472" r="1974" b="1"/>
          <a:stretch/>
        </p:blipFill>
        <p:spPr>
          <a:xfrm>
            <a:off x="20" y="10"/>
            <a:ext cx="12191980" cy="6857990"/>
          </a:xfrm>
          <a:prstGeom prst="rect">
            <a:avLst/>
          </a:prstGeom>
          <a:noFill/>
        </p:spPr>
      </p:pic>
    </p:spTree>
    <p:extLst>
      <p:ext uri="{BB962C8B-B14F-4D97-AF65-F5344CB8AC3E}">
        <p14:creationId xmlns:p14="http://schemas.microsoft.com/office/powerpoint/2010/main" val="252634645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website&#10;&#10;Description automatically generated">
            <a:extLst>
              <a:ext uri="{FF2B5EF4-FFF2-40B4-BE49-F238E27FC236}">
                <a16:creationId xmlns:a16="http://schemas.microsoft.com/office/drawing/2014/main" id="{A98BCDAD-DEEB-42F9-B11C-A01944D0A893}"/>
              </a:ext>
            </a:extLst>
          </p:cNvPr>
          <p:cNvPicPr>
            <a:picLocks noChangeAspect="1"/>
          </p:cNvPicPr>
          <p:nvPr/>
        </p:nvPicPr>
        <p:blipFill>
          <a:blip r:embed="rId2"/>
          <a:stretch>
            <a:fillRect/>
          </a:stretch>
        </p:blipFill>
        <p:spPr>
          <a:xfrm>
            <a:off x="120650" y="501078"/>
            <a:ext cx="11950700" cy="5855844"/>
          </a:xfrm>
          <a:prstGeom prst="rect">
            <a:avLst/>
          </a:prstGeom>
          <a:noFill/>
        </p:spPr>
      </p:pic>
    </p:spTree>
    <p:extLst>
      <p:ext uri="{BB962C8B-B14F-4D97-AF65-F5344CB8AC3E}">
        <p14:creationId xmlns:p14="http://schemas.microsoft.com/office/powerpoint/2010/main" val="54379748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AE37BE8-D2F1-4518-82B6-F781947AE001}"/>
              </a:ext>
            </a:extLst>
          </p:cNvPr>
          <p:cNvPicPr>
            <a:picLocks noChangeAspect="1"/>
          </p:cNvPicPr>
          <p:nvPr/>
        </p:nvPicPr>
        <p:blipFill>
          <a:blip r:embed="rId2"/>
          <a:stretch>
            <a:fillRect/>
          </a:stretch>
        </p:blipFill>
        <p:spPr>
          <a:xfrm>
            <a:off x="120650" y="321818"/>
            <a:ext cx="11950700" cy="6214365"/>
          </a:xfrm>
          <a:prstGeom prst="rect">
            <a:avLst/>
          </a:prstGeom>
          <a:noFill/>
        </p:spPr>
      </p:pic>
    </p:spTree>
    <p:extLst>
      <p:ext uri="{BB962C8B-B14F-4D97-AF65-F5344CB8AC3E}">
        <p14:creationId xmlns:p14="http://schemas.microsoft.com/office/powerpoint/2010/main" val="360459950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CF81804-2F9F-4950-BB60-D9897BECE417}"/>
              </a:ext>
            </a:extLst>
          </p:cNvPr>
          <p:cNvPicPr>
            <a:picLocks noChangeAspect="1"/>
          </p:cNvPicPr>
          <p:nvPr/>
        </p:nvPicPr>
        <p:blipFill>
          <a:blip r:embed="rId2"/>
          <a:stretch>
            <a:fillRect/>
          </a:stretch>
        </p:blipFill>
        <p:spPr>
          <a:xfrm>
            <a:off x="120650" y="381572"/>
            <a:ext cx="11950700" cy="6094857"/>
          </a:xfrm>
          <a:prstGeom prst="rect">
            <a:avLst/>
          </a:prstGeom>
          <a:noFill/>
        </p:spPr>
      </p:pic>
    </p:spTree>
    <p:extLst>
      <p:ext uri="{BB962C8B-B14F-4D97-AF65-F5344CB8AC3E}">
        <p14:creationId xmlns:p14="http://schemas.microsoft.com/office/powerpoint/2010/main" val="24468773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4E4AA0A-7A61-4369-8722-E9808D7FBA96}"/>
              </a:ext>
            </a:extLst>
          </p:cNvPr>
          <p:cNvPicPr>
            <a:picLocks noChangeAspect="1"/>
          </p:cNvPicPr>
          <p:nvPr/>
        </p:nvPicPr>
        <p:blipFill>
          <a:blip r:embed="rId2"/>
          <a:stretch>
            <a:fillRect/>
          </a:stretch>
        </p:blipFill>
        <p:spPr>
          <a:xfrm>
            <a:off x="120650" y="426388"/>
            <a:ext cx="11950700" cy="6005225"/>
          </a:xfrm>
          <a:prstGeom prst="rect">
            <a:avLst/>
          </a:prstGeom>
          <a:noFill/>
        </p:spPr>
      </p:pic>
    </p:spTree>
    <p:extLst>
      <p:ext uri="{BB962C8B-B14F-4D97-AF65-F5344CB8AC3E}">
        <p14:creationId xmlns:p14="http://schemas.microsoft.com/office/powerpoint/2010/main" val="202186425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F231A2-EF9A-4FC8-9236-EF991A797138}"/>
              </a:ext>
            </a:extLst>
          </p:cNvPr>
          <p:cNvPicPr>
            <a:picLocks noChangeAspect="1"/>
          </p:cNvPicPr>
          <p:nvPr/>
        </p:nvPicPr>
        <p:blipFill>
          <a:blip r:embed="rId2"/>
          <a:stretch>
            <a:fillRect/>
          </a:stretch>
        </p:blipFill>
        <p:spPr>
          <a:xfrm>
            <a:off x="120650" y="545894"/>
            <a:ext cx="11950700" cy="5766213"/>
          </a:xfrm>
          <a:prstGeom prst="rect">
            <a:avLst/>
          </a:prstGeom>
          <a:noFill/>
        </p:spPr>
      </p:pic>
    </p:spTree>
    <p:extLst>
      <p:ext uri="{BB962C8B-B14F-4D97-AF65-F5344CB8AC3E}">
        <p14:creationId xmlns:p14="http://schemas.microsoft.com/office/powerpoint/2010/main" val="124588767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6C1D3-DE15-46B7-8A8C-04DAF06ED846}"/>
              </a:ext>
            </a:extLst>
          </p:cNvPr>
          <p:cNvSpPr>
            <a:spLocks noGrp="1"/>
          </p:cNvSpPr>
          <p:nvPr>
            <p:ph type="title"/>
          </p:nvPr>
        </p:nvSpPr>
        <p:spPr/>
        <p:txBody>
          <a:bodyPr/>
          <a:lstStyle/>
          <a:p>
            <a:r>
              <a:rPr lang="en-US" dirty="0"/>
              <a:t>Where is the Cloud Going?</a:t>
            </a:r>
            <a:endParaRPr lang="en-GB" dirty="0"/>
          </a:p>
        </p:txBody>
      </p:sp>
      <p:sp>
        <p:nvSpPr>
          <p:cNvPr id="3" name="Text Placeholder 2">
            <a:extLst>
              <a:ext uri="{FF2B5EF4-FFF2-40B4-BE49-F238E27FC236}">
                <a16:creationId xmlns:a16="http://schemas.microsoft.com/office/drawing/2014/main" id="{F082838F-7E1C-430E-B7B0-5F653C8CE1E8}"/>
              </a:ext>
            </a:extLst>
          </p:cNvPr>
          <p:cNvSpPr>
            <a:spLocks noGrp="1"/>
          </p:cNvSpPr>
          <p:nvPr>
            <p:ph type="body" sz="quarter" idx="10"/>
          </p:nvPr>
        </p:nvSpPr>
        <p:spPr>
          <a:xfrm>
            <a:off x="586390" y="1434370"/>
            <a:ext cx="11018520" cy="3705630"/>
          </a:xfrm>
        </p:spPr>
        <p:txBody>
          <a:bodyPr/>
          <a:lstStyle/>
          <a:p>
            <a:r>
              <a:rPr lang="en-US" dirty="0"/>
              <a:t>IDC's updated IT Cloud Services Forecast predicts that public cloud computing will grow from $17.4 billion worth of IT spend in 2009 to $44 billion by 2013. </a:t>
            </a:r>
            <a:r>
              <a:rPr lang="en-US" sz="1600" baseline="60000" dirty="0"/>
              <a:t>1</a:t>
            </a:r>
            <a:endParaRPr lang="en-US" dirty="0"/>
          </a:p>
          <a:p>
            <a:r>
              <a:rPr lang="en-US" dirty="0"/>
              <a:t>Additionally, Federal CIO Vivek Kundra has vowed to spend $19 billion of U.S. government's $70 billion IT budget on cloud computing.</a:t>
            </a:r>
          </a:p>
          <a:p>
            <a:r>
              <a:rPr lang="en-US" dirty="0"/>
              <a:t>The five year growth outlook remains strong, with a five-year annual growth rate of 26% – over six times the rate of traditional IT offerings. </a:t>
            </a:r>
          </a:p>
          <a:p>
            <a:endParaRPr lang="en-GB" dirty="0"/>
          </a:p>
        </p:txBody>
      </p:sp>
    </p:spTree>
    <p:extLst>
      <p:ext uri="{BB962C8B-B14F-4D97-AF65-F5344CB8AC3E}">
        <p14:creationId xmlns:p14="http://schemas.microsoft.com/office/powerpoint/2010/main" val="108566721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D73D5-82E0-49F1-9E98-3A60EB8164CB}"/>
              </a:ext>
            </a:extLst>
          </p:cNvPr>
          <p:cNvSpPr>
            <a:spLocks noGrp="1"/>
          </p:cNvSpPr>
          <p:nvPr>
            <p:ph type="title"/>
          </p:nvPr>
        </p:nvSpPr>
        <p:spPr>
          <a:xfrm>
            <a:off x="584025" y="2875002"/>
            <a:ext cx="4161981" cy="1107996"/>
          </a:xfrm>
        </p:spPr>
        <p:txBody>
          <a:bodyPr wrap="square" anchor="ctr">
            <a:normAutofit/>
          </a:bodyPr>
          <a:lstStyle/>
          <a:p>
            <a:r>
              <a:rPr lang="en-US" dirty="0"/>
              <a:t>Cloud Distribution Examined</a:t>
            </a:r>
            <a:endParaRPr lang="en-GB" dirty="0"/>
          </a:p>
        </p:txBody>
      </p:sp>
      <p:pic>
        <p:nvPicPr>
          <p:cNvPr id="4" name="Picture 3" descr="Graphical user interface, chart, application, Excel, pie chart&#10;&#10;Description automatically generated">
            <a:extLst>
              <a:ext uri="{FF2B5EF4-FFF2-40B4-BE49-F238E27FC236}">
                <a16:creationId xmlns:a16="http://schemas.microsoft.com/office/drawing/2014/main" id="{6DC5BC2D-49DA-45AF-ADE4-B29042CC43DB}"/>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01" t="22107" r="27273" b="5365"/>
          <a:stretch/>
        </p:blipFill>
        <p:spPr bwMode="auto">
          <a:xfrm>
            <a:off x="5334000" y="1278266"/>
            <a:ext cx="6858000" cy="430146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162741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DA8C39-1569-481D-9467-82AEC9D10A77}"/>
              </a:ext>
            </a:extLst>
          </p:cNvPr>
          <p:cNvPicPr>
            <a:picLocks noChangeAspect="1"/>
          </p:cNvPicPr>
          <p:nvPr/>
        </p:nvPicPr>
        <p:blipFill>
          <a:blip r:embed="rId2"/>
          <a:stretch>
            <a:fillRect/>
          </a:stretch>
        </p:blipFill>
        <p:spPr>
          <a:xfrm>
            <a:off x="120650" y="0"/>
            <a:ext cx="11950700" cy="6393624"/>
          </a:xfrm>
          <a:prstGeom prst="rect">
            <a:avLst/>
          </a:prstGeom>
          <a:noFill/>
        </p:spPr>
      </p:pic>
      <p:pic>
        <p:nvPicPr>
          <p:cNvPr id="7" name="Picture 6">
            <a:extLst>
              <a:ext uri="{FF2B5EF4-FFF2-40B4-BE49-F238E27FC236}">
                <a16:creationId xmlns:a16="http://schemas.microsoft.com/office/drawing/2014/main" id="{BE658F32-2731-4210-81A8-425408FB4E30}"/>
              </a:ext>
            </a:extLst>
          </p:cNvPr>
          <p:cNvPicPr>
            <a:picLocks noChangeAspect="1"/>
          </p:cNvPicPr>
          <p:nvPr/>
        </p:nvPicPr>
        <p:blipFill>
          <a:blip r:embed="rId3"/>
          <a:stretch>
            <a:fillRect/>
          </a:stretch>
        </p:blipFill>
        <p:spPr>
          <a:xfrm>
            <a:off x="2829133" y="2963449"/>
            <a:ext cx="2609850" cy="1666875"/>
          </a:xfrm>
          <a:prstGeom prst="rect">
            <a:avLst/>
          </a:prstGeom>
        </p:spPr>
      </p:pic>
      <p:pic>
        <p:nvPicPr>
          <p:cNvPr id="9" name="Picture 8">
            <a:extLst>
              <a:ext uri="{FF2B5EF4-FFF2-40B4-BE49-F238E27FC236}">
                <a16:creationId xmlns:a16="http://schemas.microsoft.com/office/drawing/2014/main" id="{97466103-6B85-4CB0-B017-692062D9B9CB}"/>
              </a:ext>
            </a:extLst>
          </p:cNvPr>
          <p:cNvPicPr>
            <a:picLocks noChangeAspect="1"/>
          </p:cNvPicPr>
          <p:nvPr/>
        </p:nvPicPr>
        <p:blipFill>
          <a:blip r:embed="rId4"/>
          <a:stretch>
            <a:fillRect/>
          </a:stretch>
        </p:blipFill>
        <p:spPr>
          <a:xfrm>
            <a:off x="5094702" y="2858843"/>
            <a:ext cx="2409825" cy="1809750"/>
          </a:xfrm>
          <a:prstGeom prst="rect">
            <a:avLst/>
          </a:prstGeom>
        </p:spPr>
      </p:pic>
      <p:pic>
        <p:nvPicPr>
          <p:cNvPr id="11" name="Picture 10">
            <a:extLst>
              <a:ext uri="{FF2B5EF4-FFF2-40B4-BE49-F238E27FC236}">
                <a16:creationId xmlns:a16="http://schemas.microsoft.com/office/drawing/2014/main" id="{7E0E332E-C7F0-4703-9131-F2DE9C5826E8}"/>
              </a:ext>
            </a:extLst>
          </p:cNvPr>
          <p:cNvPicPr>
            <a:picLocks noChangeAspect="1"/>
          </p:cNvPicPr>
          <p:nvPr/>
        </p:nvPicPr>
        <p:blipFill>
          <a:blip r:embed="rId5"/>
          <a:stretch>
            <a:fillRect/>
          </a:stretch>
        </p:blipFill>
        <p:spPr>
          <a:xfrm>
            <a:off x="7504527" y="3377491"/>
            <a:ext cx="2105025" cy="1200150"/>
          </a:xfrm>
          <a:prstGeom prst="rect">
            <a:avLst/>
          </a:prstGeom>
        </p:spPr>
      </p:pic>
      <p:pic>
        <p:nvPicPr>
          <p:cNvPr id="13" name="Picture 12">
            <a:extLst>
              <a:ext uri="{FF2B5EF4-FFF2-40B4-BE49-F238E27FC236}">
                <a16:creationId xmlns:a16="http://schemas.microsoft.com/office/drawing/2014/main" id="{59F55999-985F-49DC-8941-7D2F0C324C5C}"/>
              </a:ext>
            </a:extLst>
          </p:cNvPr>
          <p:cNvPicPr>
            <a:picLocks noChangeAspect="1"/>
          </p:cNvPicPr>
          <p:nvPr/>
        </p:nvPicPr>
        <p:blipFill>
          <a:blip r:embed="rId6"/>
          <a:stretch>
            <a:fillRect/>
          </a:stretch>
        </p:blipFill>
        <p:spPr>
          <a:xfrm>
            <a:off x="8147465" y="4577641"/>
            <a:ext cx="2924175" cy="1247775"/>
          </a:xfrm>
          <a:prstGeom prst="rect">
            <a:avLst/>
          </a:prstGeom>
        </p:spPr>
      </p:pic>
    </p:spTree>
    <p:extLst>
      <p:ext uri="{BB962C8B-B14F-4D97-AF65-F5344CB8AC3E}">
        <p14:creationId xmlns:p14="http://schemas.microsoft.com/office/powerpoint/2010/main" val="424097083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7D284-BA87-4675-B574-027379BE2BDC}"/>
              </a:ext>
            </a:extLst>
          </p:cNvPr>
          <p:cNvSpPr>
            <a:spLocks noGrp="1"/>
          </p:cNvSpPr>
          <p:nvPr>
            <p:ph type="title"/>
          </p:nvPr>
        </p:nvSpPr>
        <p:spPr/>
        <p:txBody>
          <a:bodyPr/>
          <a:lstStyle/>
          <a:p>
            <a:r>
              <a:rPr lang="en-US" dirty="0"/>
              <a:t>Why Now?</a:t>
            </a:r>
            <a:endParaRPr lang="en-GB" dirty="0"/>
          </a:p>
        </p:txBody>
      </p:sp>
      <p:sp>
        <p:nvSpPr>
          <p:cNvPr id="3" name="Text Placeholder 2">
            <a:extLst>
              <a:ext uri="{FF2B5EF4-FFF2-40B4-BE49-F238E27FC236}">
                <a16:creationId xmlns:a16="http://schemas.microsoft.com/office/drawing/2014/main" id="{FF15983C-108C-42F7-9B49-16CD30AAC0E4}"/>
              </a:ext>
            </a:extLst>
          </p:cNvPr>
          <p:cNvSpPr>
            <a:spLocks noGrp="1"/>
          </p:cNvSpPr>
          <p:nvPr>
            <p:ph type="body" sz="quarter" idx="10"/>
          </p:nvPr>
        </p:nvSpPr>
        <p:spPr>
          <a:xfrm>
            <a:off x="586390" y="1434370"/>
            <a:ext cx="11018520" cy="4739759"/>
          </a:xfrm>
        </p:spPr>
        <p:txBody>
          <a:bodyPr/>
          <a:lstStyle/>
          <a:p>
            <a:r>
              <a:rPr lang="en-US" dirty="0"/>
              <a:t>The acceptance and proliferation  of hardware virtualization and multi-tenant applications</a:t>
            </a:r>
          </a:p>
          <a:p>
            <a:r>
              <a:rPr lang="en-US" dirty="0"/>
              <a:t>The Internet has become ubiquitous and an accepted method of connecting providers with consumers</a:t>
            </a:r>
          </a:p>
          <a:p>
            <a:r>
              <a:rPr lang="en-US" dirty="0"/>
              <a:t>ISPs/Telcos are offering robust, redundant and managed corporate internet service enabling service consolidation efficiencies.</a:t>
            </a:r>
          </a:p>
          <a:p>
            <a:r>
              <a:rPr lang="en-US" dirty="0"/>
              <a:t>The cost verses risk equation has tipped toward shared solutions</a:t>
            </a:r>
          </a:p>
          <a:p>
            <a:r>
              <a:rPr lang="en-US" dirty="0"/>
              <a:t>Computing capabilities are being seen as a ongoing service rather than an internal capital expense</a:t>
            </a:r>
          </a:p>
          <a:p>
            <a:endParaRPr lang="en-GB" dirty="0"/>
          </a:p>
        </p:txBody>
      </p:sp>
    </p:spTree>
    <p:extLst>
      <p:ext uri="{BB962C8B-B14F-4D97-AF65-F5344CB8AC3E}">
        <p14:creationId xmlns:p14="http://schemas.microsoft.com/office/powerpoint/2010/main" val="302592575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CAC72-E788-413C-8514-014260A9E6F0}"/>
              </a:ext>
            </a:extLst>
          </p:cNvPr>
          <p:cNvSpPr>
            <a:spLocks noGrp="1"/>
          </p:cNvSpPr>
          <p:nvPr>
            <p:ph type="title"/>
          </p:nvPr>
        </p:nvSpPr>
        <p:spPr/>
        <p:txBody>
          <a:bodyPr/>
          <a:lstStyle/>
          <a:p>
            <a:r>
              <a:rPr lang="en-US" dirty="0"/>
              <a:t>Build or Rent?</a:t>
            </a:r>
            <a:endParaRPr lang="en-GB" dirty="0"/>
          </a:p>
        </p:txBody>
      </p:sp>
      <p:sp>
        <p:nvSpPr>
          <p:cNvPr id="3" name="Text Placeholder 2">
            <a:extLst>
              <a:ext uri="{FF2B5EF4-FFF2-40B4-BE49-F238E27FC236}">
                <a16:creationId xmlns:a16="http://schemas.microsoft.com/office/drawing/2014/main" id="{8057BF3A-5E8E-4976-A8E0-4807E930173A}"/>
              </a:ext>
            </a:extLst>
          </p:cNvPr>
          <p:cNvSpPr>
            <a:spLocks noGrp="1"/>
          </p:cNvSpPr>
          <p:nvPr>
            <p:ph type="body" sz="quarter" idx="10"/>
          </p:nvPr>
        </p:nvSpPr>
        <p:spPr/>
        <p:txBody>
          <a:bodyPr/>
          <a:lstStyle/>
          <a:p>
            <a:r>
              <a:rPr lang="en-US" dirty="0"/>
              <a:t>The total cost of ownership to build and maintain datacenter infrastructure includes both hard and soft costs. </a:t>
            </a:r>
          </a:p>
          <a:p>
            <a:r>
              <a:rPr lang="en-US" dirty="0"/>
              <a:t>An accurate comparison requires knowledge of all variables over the life of the project or hardware.</a:t>
            </a:r>
          </a:p>
          <a:p>
            <a:endParaRPr lang="en-GB" dirty="0"/>
          </a:p>
        </p:txBody>
      </p:sp>
      <p:pic>
        <p:nvPicPr>
          <p:cNvPr id="4" name="Picture 3">
            <a:extLst>
              <a:ext uri="{FF2B5EF4-FFF2-40B4-BE49-F238E27FC236}">
                <a16:creationId xmlns:a16="http://schemas.microsoft.com/office/drawing/2014/main" id="{EBAB57EC-7C1A-4092-9CFD-D225FD60A41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91735" y="3093720"/>
            <a:ext cx="6768249"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969592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22C4C-AC17-4818-A011-19C9B1EDFB86}"/>
              </a:ext>
            </a:extLst>
          </p:cNvPr>
          <p:cNvSpPr>
            <a:spLocks noGrp="1"/>
          </p:cNvSpPr>
          <p:nvPr>
            <p:ph type="title"/>
          </p:nvPr>
        </p:nvSpPr>
        <p:spPr/>
        <p:txBody>
          <a:bodyPr/>
          <a:lstStyle/>
          <a:p>
            <a:r>
              <a:rPr lang="en-US" dirty="0"/>
              <a:t>Enterprise Cloud Solutions</a:t>
            </a:r>
            <a:endParaRPr lang="en-GB" dirty="0"/>
          </a:p>
        </p:txBody>
      </p:sp>
      <p:sp>
        <p:nvSpPr>
          <p:cNvPr id="3" name="Text Placeholder 2">
            <a:extLst>
              <a:ext uri="{FF2B5EF4-FFF2-40B4-BE49-F238E27FC236}">
                <a16:creationId xmlns:a16="http://schemas.microsoft.com/office/drawing/2014/main" id="{4969DEA6-B052-43DA-887E-C98AE472DA6A}"/>
              </a:ext>
            </a:extLst>
          </p:cNvPr>
          <p:cNvSpPr>
            <a:spLocks noGrp="1"/>
          </p:cNvSpPr>
          <p:nvPr>
            <p:ph type="body" sz="quarter" idx="10"/>
          </p:nvPr>
        </p:nvSpPr>
        <p:spPr>
          <a:xfrm>
            <a:off x="586390" y="1434370"/>
            <a:ext cx="11018520" cy="5379934"/>
          </a:xfrm>
        </p:spPr>
        <p:txBody>
          <a:bodyPr/>
          <a:lstStyle/>
          <a:p>
            <a:pPr marL="571500" indent="-457200">
              <a:buFont typeface="+mj-lt"/>
              <a:buAutoNum type="arabicPeriod"/>
            </a:pPr>
            <a:r>
              <a:rPr lang="en-US" dirty="0"/>
              <a:t>Hybrid Cloud</a:t>
            </a:r>
          </a:p>
          <a:p>
            <a:pPr marL="868680" lvl="1" indent="-457200"/>
            <a:r>
              <a:rPr lang="en-US" dirty="0"/>
              <a:t>Scalability of the Public Cloud with the control and security of a private cloud</a:t>
            </a:r>
          </a:p>
          <a:p>
            <a:pPr marL="571500" indent="-457200">
              <a:buFont typeface="+mj-lt"/>
              <a:buAutoNum type="arabicPeriod"/>
            </a:pPr>
            <a:r>
              <a:rPr lang="en-US" dirty="0"/>
              <a:t>Test / Development / QA Platform</a:t>
            </a:r>
          </a:p>
          <a:p>
            <a:pPr marL="868680" lvl="1" indent="-457200"/>
            <a:r>
              <a:rPr lang="en-US" dirty="0"/>
              <a:t>Use cloud infrastructure servers as your test and development platform</a:t>
            </a:r>
          </a:p>
          <a:p>
            <a:pPr marL="571500" indent="-457200">
              <a:buFont typeface="+mj-lt"/>
              <a:buAutoNum type="arabicPeriod"/>
            </a:pPr>
            <a:r>
              <a:rPr lang="en-US" dirty="0"/>
              <a:t>Disaster Recovery</a:t>
            </a:r>
          </a:p>
          <a:p>
            <a:pPr marL="868680" lvl="1" indent="-457200"/>
            <a:r>
              <a:rPr lang="en-US" dirty="0"/>
              <a:t>Keep images of your servers on cloud infrastructure ready to go in case of a disaster </a:t>
            </a:r>
          </a:p>
          <a:p>
            <a:pPr marL="571500" indent="-457200">
              <a:buFont typeface="+mj-lt"/>
              <a:buAutoNum type="arabicPeriod"/>
            </a:pPr>
            <a:r>
              <a:rPr lang="en-US" dirty="0"/>
              <a:t>Cloud File Storage</a:t>
            </a:r>
          </a:p>
          <a:p>
            <a:pPr marL="868680" lvl="1" indent="-457200"/>
            <a:r>
              <a:rPr lang="en-US" dirty="0"/>
              <a:t>Backup or Archive your company data to cloud file storage</a:t>
            </a:r>
          </a:p>
          <a:p>
            <a:pPr marL="571500" indent="-457200">
              <a:buFont typeface="+mj-lt"/>
              <a:buAutoNum type="arabicPeriod"/>
            </a:pPr>
            <a:r>
              <a:rPr lang="en-US" dirty="0"/>
              <a:t>Load Balancing</a:t>
            </a:r>
          </a:p>
          <a:p>
            <a:pPr marL="868680" lvl="1" indent="-457200"/>
            <a:r>
              <a:rPr lang="en-US" dirty="0"/>
              <a:t>Use cloud infrastructure for overflow management during peak usage times</a:t>
            </a:r>
          </a:p>
          <a:p>
            <a:pPr marL="571500" indent="-457200">
              <a:buFont typeface="+mj-lt"/>
              <a:buAutoNum type="arabicPeriod"/>
            </a:pPr>
            <a:endParaRPr lang="en-US" dirty="0"/>
          </a:p>
          <a:p>
            <a:endParaRPr lang="en-GB" dirty="0"/>
          </a:p>
        </p:txBody>
      </p:sp>
    </p:spTree>
    <p:extLst>
      <p:ext uri="{BB962C8B-B14F-4D97-AF65-F5344CB8AC3E}">
        <p14:creationId xmlns:p14="http://schemas.microsoft.com/office/powerpoint/2010/main" val="221514748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959ED-F099-4AE9-AEAB-F8072B9FE221}"/>
              </a:ext>
            </a:extLst>
          </p:cNvPr>
          <p:cNvSpPr>
            <a:spLocks noGrp="1"/>
          </p:cNvSpPr>
          <p:nvPr>
            <p:ph type="title"/>
          </p:nvPr>
        </p:nvSpPr>
        <p:spPr/>
        <p:txBody>
          <a:bodyPr/>
          <a:lstStyle/>
          <a:p>
            <a:r>
              <a:rPr lang="en-US" dirty="0"/>
              <a:t>Enterprise Cloud Solutions (</a:t>
            </a:r>
            <a:r>
              <a:rPr lang="en-US" dirty="0" err="1"/>
              <a:t>cont</a:t>
            </a:r>
            <a:r>
              <a:rPr lang="en-US" dirty="0"/>
              <a:t>)</a:t>
            </a:r>
            <a:endParaRPr lang="en-GB" dirty="0"/>
          </a:p>
        </p:txBody>
      </p:sp>
      <p:sp>
        <p:nvSpPr>
          <p:cNvPr id="3" name="Text Placeholder 2">
            <a:extLst>
              <a:ext uri="{FF2B5EF4-FFF2-40B4-BE49-F238E27FC236}">
                <a16:creationId xmlns:a16="http://schemas.microsoft.com/office/drawing/2014/main" id="{2DF5823A-6523-46E1-841A-7FC879D48D75}"/>
              </a:ext>
            </a:extLst>
          </p:cNvPr>
          <p:cNvSpPr>
            <a:spLocks noGrp="1"/>
          </p:cNvSpPr>
          <p:nvPr>
            <p:ph type="body" sz="quarter" idx="10"/>
          </p:nvPr>
        </p:nvSpPr>
        <p:spPr>
          <a:xfrm>
            <a:off x="586390" y="1434370"/>
            <a:ext cx="11018520" cy="4862870"/>
          </a:xfrm>
        </p:spPr>
        <p:txBody>
          <a:bodyPr/>
          <a:lstStyle/>
          <a:p>
            <a:pPr marL="571500" indent="-457200">
              <a:buFont typeface="+mj-lt"/>
              <a:buAutoNum type="arabicPeriod" startAt="6"/>
            </a:pPr>
            <a:r>
              <a:rPr lang="en-US" dirty="0"/>
              <a:t>Overhead Control</a:t>
            </a:r>
          </a:p>
          <a:p>
            <a:pPr marL="868680" lvl="1" indent="-457200"/>
            <a:r>
              <a:rPr lang="en-US" dirty="0"/>
              <a:t>Lower overhead costs and make your bids more competitive</a:t>
            </a:r>
          </a:p>
          <a:p>
            <a:pPr marL="571500" indent="-457200">
              <a:buFont typeface="+mj-lt"/>
              <a:buAutoNum type="arabicPeriod" startAt="7"/>
            </a:pPr>
            <a:r>
              <a:rPr lang="en-US" dirty="0"/>
              <a:t>Distributed Network Control and Cost Reporting</a:t>
            </a:r>
          </a:p>
          <a:p>
            <a:pPr marL="868680" lvl="1" indent="-457200"/>
            <a:r>
              <a:rPr lang="en-US" dirty="0"/>
              <a:t>Create an individual private networks for each of your subsidiaries or contracts</a:t>
            </a:r>
          </a:p>
          <a:p>
            <a:pPr marL="571500" indent="-457200">
              <a:buFont typeface="+mj-lt"/>
              <a:buAutoNum type="arabicPeriod" startAt="8"/>
            </a:pPr>
            <a:r>
              <a:rPr lang="en-US" dirty="0"/>
              <a:t>Messaging Alternatives</a:t>
            </a:r>
          </a:p>
          <a:p>
            <a:pPr marL="868680" lvl="1" indent="-457200"/>
            <a:r>
              <a:rPr lang="en-US" dirty="0"/>
              <a:t>Replace Microsoft Exchange and SharePoint with Google Apps</a:t>
            </a:r>
          </a:p>
          <a:p>
            <a:pPr marL="571500" indent="-457200">
              <a:buFont typeface="+mj-lt"/>
              <a:buAutoNum type="arabicPeriod" startAt="9"/>
            </a:pPr>
            <a:r>
              <a:rPr lang="en-US" dirty="0"/>
              <a:t>Rapid Deployment</a:t>
            </a:r>
          </a:p>
          <a:p>
            <a:pPr marL="868680" lvl="1" indent="-457200"/>
            <a:r>
              <a:rPr lang="en-US" dirty="0"/>
              <a:t>Turn up servers immediately to fulfill project timelines</a:t>
            </a:r>
          </a:p>
          <a:p>
            <a:pPr marL="571500" indent="-457200">
              <a:buFont typeface="+mj-lt"/>
              <a:buAutoNum type="arabicPeriod" startAt="10"/>
            </a:pPr>
            <a:r>
              <a:rPr lang="en-US" dirty="0"/>
              <a:t>Functional IT Labor Shift</a:t>
            </a:r>
          </a:p>
          <a:p>
            <a:pPr marL="868680" lvl="1" indent="-457200"/>
            <a:r>
              <a:rPr lang="en-US" dirty="0"/>
              <a:t>Refocus your IT labor expense on revenue producing activities</a:t>
            </a:r>
          </a:p>
          <a:p>
            <a:endParaRPr lang="en-GB" dirty="0"/>
          </a:p>
        </p:txBody>
      </p:sp>
    </p:spTree>
    <p:extLst>
      <p:ext uri="{BB962C8B-B14F-4D97-AF65-F5344CB8AC3E}">
        <p14:creationId xmlns:p14="http://schemas.microsoft.com/office/powerpoint/2010/main" val="53462293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clipart&#10;&#10;Description automatically generated">
            <a:extLst>
              <a:ext uri="{FF2B5EF4-FFF2-40B4-BE49-F238E27FC236}">
                <a16:creationId xmlns:a16="http://schemas.microsoft.com/office/drawing/2014/main" id="{DE27A396-10DD-4807-A128-F4B14DD90C57}"/>
              </a:ext>
            </a:extLst>
          </p:cNvPr>
          <p:cNvPicPr>
            <a:picLocks noChangeAspect="1"/>
          </p:cNvPicPr>
          <p:nvPr/>
        </p:nvPicPr>
        <p:blipFill>
          <a:blip r:embed="rId2"/>
          <a:stretch>
            <a:fillRect/>
          </a:stretch>
        </p:blipFill>
        <p:spPr>
          <a:xfrm>
            <a:off x="4956150" y="2537280"/>
            <a:ext cx="7143750" cy="3381375"/>
          </a:xfrm>
          <a:prstGeom prst="rect">
            <a:avLst/>
          </a:prstGeom>
        </p:spPr>
      </p:pic>
      <p:sp>
        <p:nvSpPr>
          <p:cNvPr id="6" name="Rectangle 5">
            <a:extLst>
              <a:ext uri="{FF2B5EF4-FFF2-40B4-BE49-F238E27FC236}">
                <a16:creationId xmlns:a16="http://schemas.microsoft.com/office/drawing/2014/main" id="{0AA698EC-50B7-493B-B643-CDEC968FA645}"/>
              </a:ext>
            </a:extLst>
          </p:cNvPr>
          <p:cNvSpPr/>
          <p:nvPr/>
        </p:nvSpPr>
        <p:spPr>
          <a:xfrm>
            <a:off x="1025495" y="136732"/>
            <a:ext cx="9604981" cy="1446550"/>
          </a:xfrm>
          <a:prstGeom prst="rect">
            <a:avLst/>
          </a:prstGeom>
          <a:noFill/>
        </p:spPr>
        <p:txBody>
          <a:bodyPr wrap="square" lIns="91440" tIns="45720" rIns="91440" bIns="45720">
            <a:spAutoFit/>
          </a:bodyPr>
          <a:lstStyle/>
          <a:p>
            <a:pPr algn="ctr"/>
            <a:r>
              <a:rPr lang="en-US" sz="4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Why Azure?  </a:t>
            </a:r>
          </a:p>
          <a:p>
            <a:pPr algn="ctr"/>
            <a:r>
              <a:rPr lang="en-US" sz="4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Why not AWS?</a:t>
            </a:r>
          </a:p>
        </p:txBody>
      </p:sp>
    </p:spTree>
    <p:extLst>
      <p:ext uri="{BB962C8B-B14F-4D97-AF65-F5344CB8AC3E}">
        <p14:creationId xmlns:p14="http://schemas.microsoft.com/office/powerpoint/2010/main" val="280059262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4DF3FE-2A5C-4216-8F0A-41A35FC6EF62}"/>
              </a:ext>
            </a:extLst>
          </p:cNvPr>
          <p:cNvSpPr>
            <a:spLocks noGrp="1"/>
          </p:cNvSpPr>
          <p:nvPr>
            <p:ph type="body" sz="quarter" idx="10"/>
          </p:nvPr>
        </p:nvSpPr>
        <p:spPr>
          <a:xfrm>
            <a:off x="1787808" y="2112854"/>
            <a:ext cx="11018520" cy="4269473"/>
          </a:xfrm>
        </p:spPr>
        <p:txBody>
          <a:bodyPr/>
          <a:lstStyle/>
          <a:p>
            <a:r>
              <a:rPr lang="en-US" sz="7200" dirty="0">
                <a:latin typeface="Amasis MT Pro Black" panose="02040A04050005020304" pitchFamily="18" charset="0"/>
              </a:rPr>
              <a:t>Price ! That’s it</a:t>
            </a:r>
          </a:p>
        </p:txBody>
      </p:sp>
    </p:spTree>
    <p:extLst>
      <p:ext uri="{BB962C8B-B14F-4D97-AF65-F5344CB8AC3E}">
        <p14:creationId xmlns:p14="http://schemas.microsoft.com/office/powerpoint/2010/main" val="291062439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10;&#10;Description automatically generated with low confidence">
            <a:extLst>
              <a:ext uri="{FF2B5EF4-FFF2-40B4-BE49-F238E27FC236}">
                <a16:creationId xmlns:a16="http://schemas.microsoft.com/office/drawing/2014/main" id="{446C7AE4-A143-4630-AAC2-498AB98C6CA5}"/>
              </a:ext>
            </a:extLst>
          </p:cNvPr>
          <p:cNvPicPr>
            <a:picLocks noChangeAspect="1"/>
          </p:cNvPicPr>
          <p:nvPr/>
        </p:nvPicPr>
        <p:blipFill>
          <a:blip r:embed="rId3"/>
          <a:stretch>
            <a:fillRect/>
          </a:stretch>
        </p:blipFill>
        <p:spPr>
          <a:xfrm>
            <a:off x="592570" y="1680296"/>
            <a:ext cx="11487150" cy="2943225"/>
          </a:xfrm>
          <a:prstGeom prst="rect">
            <a:avLst/>
          </a:prstGeom>
        </p:spPr>
      </p:pic>
    </p:spTree>
    <p:extLst>
      <p:ext uri="{BB962C8B-B14F-4D97-AF65-F5344CB8AC3E}">
        <p14:creationId xmlns:p14="http://schemas.microsoft.com/office/powerpoint/2010/main" val="7968697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ext&#10;&#10;Description automatically generated">
            <a:extLst>
              <a:ext uri="{FF2B5EF4-FFF2-40B4-BE49-F238E27FC236}">
                <a16:creationId xmlns:a16="http://schemas.microsoft.com/office/drawing/2014/main" id="{6DB2FE93-17DE-4E7E-9078-0BB3C9EFAB40}"/>
              </a:ext>
            </a:extLst>
          </p:cNvPr>
          <p:cNvPicPr>
            <a:picLocks noChangeAspect="1"/>
          </p:cNvPicPr>
          <p:nvPr/>
        </p:nvPicPr>
        <p:blipFill>
          <a:blip r:embed="rId2"/>
          <a:stretch>
            <a:fillRect/>
          </a:stretch>
        </p:blipFill>
        <p:spPr>
          <a:xfrm>
            <a:off x="0" y="2042719"/>
            <a:ext cx="12192000" cy="2293997"/>
          </a:xfrm>
          <a:prstGeom prst="rect">
            <a:avLst/>
          </a:prstGeom>
        </p:spPr>
      </p:pic>
    </p:spTree>
    <p:extLst>
      <p:ext uri="{BB962C8B-B14F-4D97-AF65-F5344CB8AC3E}">
        <p14:creationId xmlns:p14="http://schemas.microsoft.com/office/powerpoint/2010/main" val="342013583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graphical user interface&#10;&#10;Description automatically generated">
            <a:extLst>
              <a:ext uri="{FF2B5EF4-FFF2-40B4-BE49-F238E27FC236}">
                <a16:creationId xmlns:a16="http://schemas.microsoft.com/office/drawing/2014/main" id="{48936EEE-73E8-4CA0-AFE2-F957033E6BCF}"/>
              </a:ext>
            </a:extLst>
          </p:cNvPr>
          <p:cNvPicPr>
            <a:picLocks noChangeAspect="1"/>
          </p:cNvPicPr>
          <p:nvPr/>
        </p:nvPicPr>
        <p:blipFill>
          <a:blip r:embed="rId2"/>
          <a:stretch>
            <a:fillRect/>
          </a:stretch>
        </p:blipFill>
        <p:spPr>
          <a:xfrm>
            <a:off x="120650" y="127620"/>
            <a:ext cx="11950700" cy="6602761"/>
          </a:xfrm>
          <a:prstGeom prst="rect">
            <a:avLst/>
          </a:prstGeom>
          <a:noFill/>
        </p:spPr>
      </p:pic>
    </p:spTree>
    <p:extLst>
      <p:ext uri="{BB962C8B-B14F-4D97-AF65-F5344CB8AC3E}">
        <p14:creationId xmlns:p14="http://schemas.microsoft.com/office/powerpoint/2010/main" val="190205325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4295-9E17-454E-B3C8-0ADB0BEC65A4}"/>
              </a:ext>
            </a:extLst>
          </p:cNvPr>
          <p:cNvSpPr>
            <a:spLocks noGrp="1"/>
          </p:cNvSpPr>
          <p:nvPr>
            <p:ph type="title"/>
          </p:nvPr>
        </p:nvSpPr>
        <p:spPr/>
        <p:txBody>
          <a:bodyPr/>
          <a:lstStyle/>
          <a:p>
            <a:r>
              <a:rPr lang="en-US" dirty="0"/>
              <a:t>Conclusion</a:t>
            </a:r>
            <a:endParaRPr lang="en-GB" dirty="0"/>
          </a:p>
        </p:txBody>
      </p:sp>
      <p:sp>
        <p:nvSpPr>
          <p:cNvPr id="3" name="Text Placeholder 2">
            <a:extLst>
              <a:ext uri="{FF2B5EF4-FFF2-40B4-BE49-F238E27FC236}">
                <a16:creationId xmlns:a16="http://schemas.microsoft.com/office/drawing/2014/main" id="{20F4478A-3B25-4EC3-8B4B-0181185986F8}"/>
              </a:ext>
            </a:extLst>
          </p:cNvPr>
          <p:cNvSpPr>
            <a:spLocks noGrp="1"/>
          </p:cNvSpPr>
          <p:nvPr>
            <p:ph type="body" sz="quarter" idx="10"/>
          </p:nvPr>
        </p:nvSpPr>
        <p:spPr>
          <a:xfrm>
            <a:off x="586390" y="1434370"/>
            <a:ext cx="10683590" cy="4949047"/>
          </a:xfrm>
        </p:spPr>
        <p:txBody>
          <a:bodyPr/>
          <a:lstStyle/>
          <a:p>
            <a:r>
              <a:rPr lang="en-US" sz="2400" dirty="0"/>
              <a:t>Cloud Computing is outpacing the IT industry</a:t>
            </a:r>
          </a:p>
          <a:p>
            <a:r>
              <a:rPr lang="en-US" sz="2400" dirty="0"/>
              <a:t>Real business value can be realized by customers of all sizes</a:t>
            </a:r>
          </a:p>
          <a:p>
            <a:r>
              <a:rPr lang="en-US" sz="2400" dirty="0"/>
              <a:t>Cloud solutions are simple to acquire, don’t require long term contracts and are easier to scale up and down as needed</a:t>
            </a:r>
          </a:p>
          <a:p>
            <a:r>
              <a:rPr lang="en-US" sz="2400" dirty="0"/>
              <a:t>Proper planning and migration services are needed to ensure a successful implementation</a:t>
            </a:r>
          </a:p>
          <a:p>
            <a:r>
              <a:rPr lang="en-US" sz="2400" dirty="0"/>
              <a:t>Public and Private Clouds can be deployed together to leverage the best of both</a:t>
            </a:r>
          </a:p>
          <a:p>
            <a:r>
              <a:rPr lang="en-US" sz="2400" dirty="0"/>
              <a:t>Third party monitoring services ensure customer are getting the most out of their cloud environment</a:t>
            </a:r>
          </a:p>
          <a:p>
            <a:r>
              <a:rPr lang="en-US" sz="2400" dirty="0"/>
              <a:t>Security Compliance and Monitoring is achievable with careful planning and analysis</a:t>
            </a:r>
          </a:p>
          <a:p>
            <a:endParaRPr lang="en-GB" sz="2400" dirty="0"/>
          </a:p>
        </p:txBody>
      </p:sp>
    </p:spTree>
    <p:extLst>
      <p:ext uri="{BB962C8B-B14F-4D97-AF65-F5344CB8AC3E}">
        <p14:creationId xmlns:p14="http://schemas.microsoft.com/office/powerpoint/2010/main" val="259888162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algn="l"/>
            <a:r>
              <a:rPr lang="en-IN" i="0" dirty="0">
                <a:solidFill>
                  <a:srgbClr val="171717"/>
                </a:solidFill>
                <a:effectLst/>
              </a:rPr>
              <a:t>What is Azure?</a:t>
            </a:r>
          </a:p>
        </p:txBody>
      </p:sp>
      <p:sp>
        <p:nvSpPr>
          <p:cNvPr id="6" name="Text Placeholder 5"/>
          <p:cNvSpPr>
            <a:spLocks noGrp="1"/>
          </p:cNvSpPr>
          <p:nvPr>
            <p:ph type="body" sz="quarter" idx="10"/>
          </p:nvPr>
        </p:nvSpPr>
        <p:spPr>
          <a:xfrm>
            <a:off x="586390" y="1434370"/>
            <a:ext cx="11018520" cy="2134880"/>
          </a:xfrm>
        </p:spPr>
        <p:txBody>
          <a:bodyPr/>
          <a:lstStyle/>
          <a:p>
            <a:pPr marL="342900" indent="-342900" algn="l">
              <a:lnSpc>
                <a:spcPct val="150000"/>
              </a:lnSpc>
              <a:buFont typeface="Arial" panose="020B0604020202020204" pitchFamily="34" charset="0"/>
              <a:buChar char="•"/>
            </a:pPr>
            <a:r>
              <a:rPr lang="en-US" sz="3200" b="0" i="0" dirty="0">
                <a:solidFill>
                  <a:srgbClr val="171717"/>
                </a:solidFill>
                <a:effectLst/>
                <a:latin typeface="Segoe UI" panose="020B0502040204020203" pitchFamily="34" charset="0"/>
              </a:rPr>
              <a:t>Cloud Computing Platform</a:t>
            </a:r>
          </a:p>
          <a:p>
            <a:pPr marL="342900" indent="-342900" algn="l">
              <a:lnSpc>
                <a:spcPct val="150000"/>
              </a:lnSpc>
              <a:buFont typeface="Arial" panose="020B0604020202020204" pitchFamily="34" charset="0"/>
              <a:buChar char="•"/>
            </a:pPr>
            <a:r>
              <a:rPr lang="en-US" sz="3200" b="0" i="0" dirty="0">
                <a:solidFill>
                  <a:srgbClr val="171717"/>
                </a:solidFill>
                <a:effectLst/>
                <a:latin typeface="Segoe UI" panose="020B0502040204020203" pitchFamily="34" charset="0"/>
              </a:rPr>
              <a:t>200 products and cloud services</a:t>
            </a:r>
          </a:p>
          <a:p>
            <a:pPr lvl="1">
              <a:lnSpc>
                <a:spcPct val="150000"/>
              </a:lnSpc>
            </a:pPr>
            <a:r>
              <a:rPr lang="en-US" sz="2400" b="0" i="0" dirty="0">
                <a:solidFill>
                  <a:srgbClr val="171717"/>
                </a:solidFill>
                <a:effectLst/>
                <a:latin typeface="Segoe UI" panose="020B0502040204020203" pitchFamily="34" charset="0"/>
              </a:rPr>
              <a:t>	- Lie under IaaS PaaS &amp; SaaS</a:t>
            </a:r>
          </a:p>
        </p:txBody>
      </p:sp>
      <p:pic>
        <p:nvPicPr>
          <p:cNvPr id="3" name="Picture 2">
            <a:extLst>
              <a:ext uri="{FF2B5EF4-FFF2-40B4-BE49-F238E27FC236}">
                <a16:creationId xmlns:a16="http://schemas.microsoft.com/office/drawing/2014/main" id="{C94F5BE9-98F0-42A4-9318-DE622A32CAB8}"/>
              </a:ext>
            </a:extLst>
          </p:cNvPr>
          <p:cNvPicPr>
            <a:picLocks noChangeAspect="1"/>
          </p:cNvPicPr>
          <p:nvPr/>
        </p:nvPicPr>
        <p:blipFill>
          <a:blip r:embed="rId3"/>
          <a:stretch>
            <a:fillRect/>
          </a:stretch>
        </p:blipFill>
        <p:spPr>
          <a:xfrm>
            <a:off x="5246254" y="1775350"/>
            <a:ext cx="6387521" cy="3241005"/>
          </a:xfrm>
          <a:prstGeom prst="rect">
            <a:avLst/>
          </a:prstGeom>
        </p:spPr>
      </p:pic>
    </p:spTree>
    <p:extLst>
      <p:ext uri="{BB962C8B-B14F-4D97-AF65-F5344CB8AC3E}">
        <p14:creationId xmlns:p14="http://schemas.microsoft.com/office/powerpoint/2010/main" val="29661238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9725C-967B-404C-9825-383326768965}"/>
              </a:ext>
            </a:extLst>
          </p:cNvPr>
          <p:cNvSpPr>
            <a:spLocks noGrp="1"/>
          </p:cNvSpPr>
          <p:nvPr>
            <p:ph type="title"/>
          </p:nvPr>
        </p:nvSpPr>
        <p:spPr/>
        <p:txBody>
          <a:bodyPr/>
          <a:lstStyle/>
          <a:p>
            <a:r>
              <a:rPr lang="en-US" dirty="0"/>
              <a:t>Preparing for the Future</a:t>
            </a:r>
            <a:endParaRPr lang="en-GB" dirty="0"/>
          </a:p>
        </p:txBody>
      </p:sp>
      <p:sp>
        <p:nvSpPr>
          <p:cNvPr id="3" name="Text Placeholder 2">
            <a:extLst>
              <a:ext uri="{FF2B5EF4-FFF2-40B4-BE49-F238E27FC236}">
                <a16:creationId xmlns:a16="http://schemas.microsoft.com/office/drawing/2014/main" id="{9EBEF4C6-F328-4311-8FFA-ADD6979E675C}"/>
              </a:ext>
            </a:extLst>
          </p:cNvPr>
          <p:cNvSpPr>
            <a:spLocks noGrp="1"/>
          </p:cNvSpPr>
          <p:nvPr>
            <p:ph type="body" sz="quarter" idx="10"/>
          </p:nvPr>
        </p:nvSpPr>
        <p:spPr>
          <a:xfrm>
            <a:off x="586390" y="1434370"/>
            <a:ext cx="11018520" cy="5521512"/>
          </a:xfrm>
        </p:spPr>
        <p:txBody>
          <a:bodyPr/>
          <a:lstStyle/>
          <a:p>
            <a:pPr marL="114300" indent="0">
              <a:buNone/>
            </a:pPr>
            <a:r>
              <a:rPr lang="en-US" sz="1800" dirty="0"/>
              <a:t>Sampling of IT skills likely to be in demand in the future</a:t>
            </a:r>
          </a:p>
          <a:p>
            <a:pPr lvl="1"/>
            <a:r>
              <a:rPr lang="en-US" sz="1400" dirty="0"/>
              <a:t>Functional application development and support</a:t>
            </a:r>
          </a:p>
          <a:p>
            <a:pPr lvl="2"/>
            <a:r>
              <a:rPr lang="en-US" sz="1100" dirty="0"/>
              <a:t>I.e. Oracle, SAP, SQL, linking hardware to software </a:t>
            </a:r>
          </a:p>
          <a:p>
            <a:pPr lvl="1"/>
            <a:r>
              <a:rPr lang="en-US" sz="1400" dirty="0"/>
              <a:t>Leveraging data to make strategic business decisions</a:t>
            </a:r>
          </a:p>
          <a:p>
            <a:pPr lvl="2"/>
            <a:r>
              <a:rPr lang="en-US" sz="1100" dirty="0"/>
              <a:t>I.e. Business Intelligence : Applying sales forecasts to inventory and manufacturing decisions</a:t>
            </a:r>
          </a:p>
          <a:p>
            <a:pPr lvl="1"/>
            <a:r>
              <a:rPr lang="en-US" sz="1400" dirty="0"/>
              <a:t>Mobile apps</a:t>
            </a:r>
          </a:p>
          <a:p>
            <a:pPr lvl="2"/>
            <a:r>
              <a:rPr lang="en-US" sz="1100" dirty="0"/>
              <a:t>Android, iPhone, Windows Mobile</a:t>
            </a:r>
          </a:p>
          <a:p>
            <a:pPr lvl="1"/>
            <a:r>
              <a:rPr lang="en-US" sz="1400" dirty="0" err="1"/>
              <a:t>WiFi</a:t>
            </a:r>
            <a:r>
              <a:rPr lang="en-US" sz="1400" dirty="0"/>
              <a:t> engineers</a:t>
            </a:r>
          </a:p>
          <a:p>
            <a:pPr lvl="2"/>
            <a:r>
              <a:rPr lang="en-US" sz="1100" dirty="0"/>
              <a:t>USF to include broadband communications (LTE replaces GSM/CDMA)</a:t>
            </a:r>
          </a:p>
          <a:p>
            <a:pPr lvl="1"/>
            <a:r>
              <a:rPr lang="en-US" sz="1400" dirty="0"/>
              <a:t>Optical engineers</a:t>
            </a:r>
          </a:p>
          <a:p>
            <a:pPr lvl="2"/>
            <a:r>
              <a:rPr lang="en-US" sz="1100" dirty="0"/>
              <a:t>Optical offers the highest bandwidth today (PON, CWDM, DWDM)</a:t>
            </a:r>
          </a:p>
          <a:p>
            <a:pPr lvl="1"/>
            <a:r>
              <a:rPr lang="en-US" sz="1400" dirty="0"/>
              <a:t>Virtualization Specialists</a:t>
            </a:r>
          </a:p>
          <a:p>
            <a:pPr lvl="2"/>
            <a:r>
              <a:rPr lang="en-US" sz="1100" dirty="0"/>
              <a:t>Economies of scale require virtualization (server, storage, client…)</a:t>
            </a:r>
          </a:p>
          <a:p>
            <a:pPr lvl="1"/>
            <a:r>
              <a:rPr lang="en-US" sz="1400" dirty="0"/>
              <a:t>IP Engineers</a:t>
            </a:r>
          </a:p>
          <a:p>
            <a:pPr lvl="1"/>
            <a:r>
              <a:rPr lang="en-US" sz="1400" dirty="0"/>
              <a:t>Network Security Specialists</a:t>
            </a:r>
          </a:p>
          <a:p>
            <a:pPr lvl="1"/>
            <a:r>
              <a:rPr lang="en-US" sz="1400" dirty="0"/>
              <a:t>Web developers</a:t>
            </a:r>
          </a:p>
          <a:p>
            <a:pPr lvl="1"/>
            <a:r>
              <a:rPr lang="en-US" sz="1400" dirty="0"/>
              <a:t>Social Media developers</a:t>
            </a:r>
          </a:p>
          <a:p>
            <a:pPr lvl="1"/>
            <a:r>
              <a:rPr lang="en-US" sz="1400" dirty="0"/>
              <a:t>Business Intelligence application development and support</a:t>
            </a:r>
          </a:p>
          <a:p>
            <a:pPr marL="777240" lvl="2" indent="0">
              <a:buNone/>
            </a:pPr>
            <a:endParaRPr lang="en-US" sz="1100" dirty="0"/>
          </a:p>
          <a:p>
            <a:pPr lvl="1"/>
            <a:endParaRPr lang="en-US" sz="1400" dirty="0"/>
          </a:p>
          <a:p>
            <a:pPr lvl="1"/>
            <a:endParaRPr lang="en-US" sz="1400" dirty="0"/>
          </a:p>
          <a:p>
            <a:endParaRPr lang="en-GB" sz="1800" dirty="0"/>
          </a:p>
        </p:txBody>
      </p:sp>
    </p:spTree>
    <p:extLst>
      <p:ext uri="{BB962C8B-B14F-4D97-AF65-F5344CB8AC3E}">
        <p14:creationId xmlns:p14="http://schemas.microsoft.com/office/powerpoint/2010/main" val="17199724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381001"/>
            <a:ext cx="7620000" cy="914400"/>
          </a:xfrm>
        </p:spPr>
        <p:txBody>
          <a:bodyPr>
            <a:normAutofit/>
          </a:bodyPr>
          <a:lstStyle/>
          <a:p>
            <a:pPr>
              <a:spcBef>
                <a:spcPct val="20000"/>
              </a:spcBef>
            </a:pPr>
            <a:r>
              <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cs typeface="Arial" pitchFamily="34" charset="0"/>
              </a:rPr>
              <a:t>Cloud Computing Taxonomy</a:t>
            </a:r>
          </a:p>
        </p:txBody>
      </p:sp>
      <p:grpSp>
        <p:nvGrpSpPr>
          <p:cNvPr id="138" name="Group 137"/>
          <p:cNvGrpSpPr/>
          <p:nvPr/>
        </p:nvGrpSpPr>
        <p:grpSpPr>
          <a:xfrm>
            <a:off x="1447801" y="1524000"/>
            <a:ext cx="9220199" cy="4724400"/>
            <a:chOff x="251209" y="1115366"/>
            <a:chExt cx="11676184" cy="5261982"/>
          </a:xfrm>
        </p:grpSpPr>
        <p:sp>
          <p:nvSpPr>
            <p:cNvPr id="78" name="Rectangle 77"/>
            <p:cNvSpPr/>
            <p:nvPr/>
          </p:nvSpPr>
          <p:spPr bwMode="auto">
            <a:xfrm>
              <a:off x="3206705" y="1115366"/>
              <a:ext cx="8720688" cy="5139864"/>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79" name="Group 78"/>
            <p:cNvGrpSpPr/>
            <p:nvPr/>
          </p:nvGrpSpPr>
          <p:grpSpPr>
            <a:xfrm>
              <a:off x="795377" y="1332173"/>
              <a:ext cx="2427913" cy="4790431"/>
              <a:chOff x="855665" y="1583373"/>
              <a:chExt cx="2427913" cy="4790431"/>
            </a:xfrm>
          </p:grpSpPr>
          <p:sp>
            <p:nvSpPr>
              <p:cNvPr id="80" name="Rectangle 79"/>
              <p:cNvSpPr/>
              <p:nvPr/>
            </p:nvSpPr>
            <p:spPr>
              <a:xfrm>
                <a:off x="1416806" y="158337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Packaged Software</a:t>
                </a:r>
              </a:p>
            </p:txBody>
          </p:sp>
          <p:sp>
            <p:nvSpPr>
              <p:cNvPr id="81" name="Rectangle 80"/>
              <p:cNvSpPr/>
              <p:nvPr/>
            </p:nvSpPr>
            <p:spPr>
              <a:xfrm>
                <a:off x="1396458" y="5537987"/>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82" name="Rectangle 81"/>
              <p:cNvSpPr/>
              <p:nvPr/>
            </p:nvSpPr>
            <p:spPr>
              <a:xfrm>
                <a:off x="1396458" y="5083168"/>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83" name="Rectangle 82"/>
              <p:cNvSpPr/>
              <p:nvPr/>
            </p:nvSpPr>
            <p:spPr>
              <a:xfrm>
                <a:off x="1396458" y="599280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84" name="Rectangle 83"/>
              <p:cNvSpPr/>
              <p:nvPr/>
            </p:nvSpPr>
            <p:spPr>
              <a:xfrm>
                <a:off x="1396458" y="4173530"/>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85" name="Rectangle 84"/>
              <p:cNvSpPr/>
              <p:nvPr/>
            </p:nvSpPr>
            <p:spPr>
              <a:xfrm>
                <a:off x="1396458" y="3718711"/>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86" name="Rectangle 85"/>
              <p:cNvSpPr/>
              <p:nvPr/>
            </p:nvSpPr>
            <p:spPr>
              <a:xfrm>
                <a:off x="1396458" y="4628349"/>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87" name="Rectangle 86"/>
              <p:cNvSpPr/>
              <p:nvPr/>
            </p:nvSpPr>
            <p:spPr>
              <a:xfrm>
                <a:off x="1396458" y="2809073"/>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sp>
            <p:nvSpPr>
              <p:cNvPr id="88" name="Rectangle 87"/>
              <p:cNvSpPr/>
              <p:nvPr/>
            </p:nvSpPr>
            <p:spPr>
              <a:xfrm>
                <a:off x="1396458" y="235425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89" name="Rectangle 88"/>
              <p:cNvSpPr/>
              <p:nvPr/>
            </p:nvSpPr>
            <p:spPr>
              <a:xfrm>
                <a:off x="1396458" y="3263892"/>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90" name="Left Brace 89"/>
              <p:cNvSpPr/>
              <p:nvPr/>
            </p:nvSpPr>
            <p:spPr>
              <a:xfrm>
                <a:off x="1249156" y="2354254"/>
                <a:ext cx="137875" cy="4019550"/>
              </a:xfrm>
              <a:prstGeom prst="leftBrace">
                <a:avLst>
                  <a:gd name="adj1" fmla="val 0"/>
                  <a:gd name="adj2" fmla="val 50000"/>
                </a:avLst>
              </a:prstGeom>
              <a:noFill/>
              <a:ln w="19050" cap="flat" cmpd="sng" algn="ctr">
                <a:solidFill>
                  <a:schemeClr val="accent2"/>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936"/>
                <a:endParaRPr lang="en-US" dirty="0">
                  <a:solidFill>
                    <a:srgbClr val="FFFFFF"/>
                  </a:solidFill>
                  <a:latin typeface="Segoe UI"/>
                  <a:ea typeface="Segoe UI" pitchFamily="34" charset="0"/>
                  <a:cs typeface="Segoe UI" pitchFamily="34" charset="0"/>
                </a:endParaRPr>
              </a:p>
            </p:txBody>
          </p:sp>
          <p:sp>
            <p:nvSpPr>
              <p:cNvPr id="91" name="TextBox 52"/>
              <p:cNvSpPr txBox="1"/>
              <p:nvPr/>
            </p:nvSpPr>
            <p:spPr>
              <a:xfrm>
                <a:off x="855665" y="3759992"/>
                <a:ext cx="506687" cy="1192223"/>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grpSp>
        <p:sp>
          <p:nvSpPr>
            <p:cNvPr id="92" name="Rectangle 91"/>
            <p:cNvSpPr/>
            <p:nvPr/>
          </p:nvSpPr>
          <p:spPr>
            <a:xfrm>
              <a:off x="4380302" y="1342221"/>
              <a:ext cx="2108505"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Infrastructure</a:t>
              </a:r>
            </a:p>
            <a:p>
              <a:pPr defTabSz="1218936"/>
              <a:r>
                <a:rPr lang="en-US" sz="1600" dirty="0">
                  <a:solidFill>
                    <a:srgbClr val="595959">
                      <a:alpha val="99000"/>
                    </a:srgbClr>
                  </a:solidFill>
                  <a:ea typeface="Kozuka Gothic Pro R" pitchFamily="34" charset="-128"/>
                </a:rPr>
                <a:t>(as a Service)</a:t>
              </a:r>
            </a:p>
          </p:txBody>
        </p:sp>
        <p:sp>
          <p:nvSpPr>
            <p:cNvPr id="93" name="Rectangle 92"/>
            <p:cNvSpPr/>
            <p:nvPr/>
          </p:nvSpPr>
          <p:spPr>
            <a:xfrm>
              <a:off x="4410447" y="5286791"/>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94" name="Rectangle 93"/>
            <p:cNvSpPr/>
            <p:nvPr/>
          </p:nvSpPr>
          <p:spPr>
            <a:xfrm>
              <a:off x="4410447" y="4831972"/>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95" name="Rectangle 94"/>
            <p:cNvSpPr/>
            <p:nvPr/>
          </p:nvSpPr>
          <p:spPr>
            <a:xfrm>
              <a:off x="4410447" y="5741608"/>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96" name="Rectangle 95"/>
            <p:cNvSpPr/>
            <p:nvPr/>
          </p:nvSpPr>
          <p:spPr>
            <a:xfrm>
              <a:off x="4410447" y="392233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97" name="Rectangle 96"/>
            <p:cNvSpPr/>
            <p:nvPr/>
          </p:nvSpPr>
          <p:spPr>
            <a:xfrm>
              <a:off x="4410447" y="3467515"/>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98" name="Rectangle 97"/>
            <p:cNvSpPr/>
            <p:nvPr/>
          </p:nvSpPr>
          <p:spPr>
            <a:xfrm>
              <a:off x="4410447" y="4377153"/>
              <a:ext cx="1638241" cy="381000"/>
            </a:xfrm>
            <a:prstGeom prst="rect">
              <a:avLst/>
            </a:prstGeom>
            <a:solidFill>
              <a:schemeClr val="accent4"/>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99" name="Rectangle 98"/>
            <p:cNvSpPr/>
            <p:nvPr/>
          </p:nvSpPr>
          <p:spPr>
            <a:xfrm>
              <a:off x="4410447" y="2557877"/>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sp>
          <p:nvSpPr>
            <p:cNvPr id="100" name="Rectangle 99"/>
            <p:cNvSpPr/>
            <p:nvPr/>
          </p:nvSpPr>
          <p:spPr>
            <a:xfrm>
              <a:off x="4410447" y="2103058"/>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01" name="Rectangle 100"/>
            <p:cNvSpPr/>
            <p:nvPr/>
          </p:nvSpPr>
          <p:spPr>
            <a:xfrm>
              <a:off x="4410447" y="3012696"/>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02" name="Left Brace 101"/>
            <p:cNvSpPr/>
            <p:nvPr/>
          </p:nvSpPr>
          <p:spPr>
            <a:xfrm flipH="1">
              <a:off x="6057919" y="4336044"/>
              <a:ext cx="228600" cy="1764000"/>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03" name="TextBox 56"/>
            <p:cNvSpPr txBox="1"/>
            <p:nvPr/>
          </p:nvSpPr>
          <p:spPr>
            <a:xfrm flipH="1">
              <a:off x="6124907" y="4296672"/>
              <a:ext cx="506687" cy="1883532"/>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104" name="Left Brace 103"/>
            <p:cNvSpPr/>
            <p:nvPr/>
          </p:nvSpPr>
          <p:spPr>
            <a:xfrm>
              <a:off x="4271939" y="2103058"/>
              <a:ext cx="133350" cy="2200272"/>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05" name="TextBox 58"/>
            <p:cNvSpPr txBox="1"/>
            <p:nvPr/>
          </p:nvSpPr>
          <p:spPr>
            <a:xfrm>
              <a:off x="3859670" y="2616317"/>
              <a:ext cx="506687" cy="1192223"/>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grpSp>
          <p:nvGrpSpPr>
            <p:cNvPr id="106" name="Group 105"/>
            <p:cNvGrpSpPr/>
            <p:nvPr/>
          </p:nvGrpSpPr>
          <p:grpSpPr>
            <a:xfrm>
              <a:off x="6461726" y="1332173"/>
              <a:ext cx="2706420" cy="4798706"/>
              <a:chOff x="5979422" y="1583373"/>
              <a:chExt cx="2706420" cy="4798706"/>
            </a:xfrm>
          </p:grpSpPr>
          <p:sp>
            <p:nvSpPr>
              <p:cNvPr id="107" name="Rectangle 106"/>
              <p:cNvSpPr/>
              <p:nvPr/>
            </p:nvSpPr>
            <p:spPr>
              <a:xfrm>
                <a:off x="6405737" y="158337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Platform</a:t>
                </a:r>
              </a:p>
              <a:p>
                <a:pPr defTabSz="1218936"/>
                <a:r>
                  <a:rPr lang="en-US" sz="1600" dirty="0">
                    <a:solidFill>
                      <a:srgbClr val="595959">
                        <a:alpha val="99000"/>
                      </a:srgbClr>
                    </a:solidFill>
                    <a:ea typeface="Kozuka Gothic Pro R" pitchFamily="34" charset="-128"/>
                  </a:rPr>
                  <a:t>(as a Service)</a:t>
                </a:r>
              </a:p>
            </p:txBody>
          </p:sp>
          <p:sp>
            <p:nvSpPr>
              <p:cNvPr id="108" name="Left Brace 107"/>
              <p:cNvSpPr/>
              <p:nvPr/>
            </p:nvSpPr>
            <p:spPr>
              <a:xfrm flipH="1">
                <a:off x="8131739" y="3259131"/>
                <a:ext cx="209580" cy="3122948"/>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09" name="TextBox 54"/>
              <p:cNvSpPr txBox="1"/>
              <p:nvPr/>
            </p:nvSpPr>
            <p:spPr>
              <a:xfrm flipH="1">
                <a:off x="8179155" y="3896035"/>
                <a:ext cx="506687" cy="1883532"/>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110" name="Left Brace 109"/>
              <p:cNvSpPr/>
              <p:nvPr/>
            </p:nvSpPr>
            <p:spPr>
              <a:xfrm>
                <a:off x="6322411" y="2335206"/>
                <a:ext cx="152400" cy="847725"/>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11" name="TextBox 60"/>
              <p:cNvSpPr txBox="1"/>
              <p:nvPr/>
            </p:nvSpPr>
            <p:spPr>
              <a:xfrm>
                <a:off x="5979422" y="2159796"/>
                <a:ext cx="506687" cy="119222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sp>
            <p:nvSpPr>
              <p:cNvPr id="112" name="Rectangle 111"/>
              <p:cNvSpPr/>
              <p:nvPr/>
            </p:nvSpPr>
            <p:spPr>
              <a:xfrm>
                <a:off x="6484238" y="553799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13" name="Rectangle 112"/>
              <p:cNvSpPr/>
              <p:nvPr/>
            </p:nvSpPr>
            <p:spPr>
              <a:xfrm>
                <a:off x="6484238" y="508317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14" name="Rectangle 113"/>
              <p:cNvSpPr/>
              <p:nvPr/>
            </p:nvSpPr>
            <p:spPr>
              <a:xfrm>
                <a:off x="6484238" y="599280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15" name="Rectangle 114"/>
              <p:cNvSpPr/>
              <p:nvPr/>
            </p:nvSpPr>
            <p:spPr>
              <a:xfrm>
                <a:off x="6484238" y="417353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16" name="Rectangle 115"/>
              <p:cNvSpPr/>
              <p:nvPr/>
            </p:nvSpPr>
            <p:spPr>
              <a:xfrm>
                <a:off x="6484238" y="371871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17" name="Rectangle 116"/>
              <p:cNvSpPr/>
              <p:nvPr/>
            </p:nvSpPr>
            <p:spPr>
              <a:xfrm>
                <a:off x="6484238" y="462835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18" name="Rectangle 117"/>
              <p:cNvSpPr/>
              <p:nvPr/>
            </p:nvSpPr>
            <p:spPr>
              <a:xfrm>
                <a:off x="6484238" y="2354257"/>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19" name="Rectangle 118"/>
              <p:cNvSpPr/>
              <p:nvPr/>
            </p:nvSpPr>
            <p:spPr>
              <a:xfrm>
                <a:off x="6484238" y="3263895"/>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20" name="Rectangle 119"/>
              <p:cNvSpPr/>
              <p:nvPr/>
            </p:nvSpPr>
            <p:spPr>
              <a:xfrm>
                <a:off x="6484238" y="2809076"/>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grpSp>
        <p:grpSp>
          <p:nvGrpSpPr>
            <p:cNvPr id="121" name="Group 120"/>
            <p:cNvGrpSpPr/>
            <p:nvPr/>
          </p:nvGrpSpPr>
          <p:grpSpPr>
            <a:xfrm>
              <a:off x="9463135" y="1332173"/>
              <a:ext cx="2323096" cy="4798703"/>
              <a:chOff x="8980831" y="1583373"/>
              <a:chExt cx="2323096" cy="4798703"/>
            </a:xfrm>
          </p:grpSpPr>
          <p:sp>
            <p:nvSpPr>
              <p:cNvPr id="122" name="Rectangle 121"/>
              <p:cNvSpPr/>
              <p:nvPr/>
            </p:nvSpPr>
            <p:spPr>
              <a:xfrm>
                <a:off x="8980831" y="158337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Software</a:t>
                </a:r>
              </a:p>
              <a:p>
                <a:pPr defTabSz="1218936"/>
                <a:r>
                  <a:rPr lang="en-US" sz="1600" dirty="0">
                    <a:solidFill>
                      <a:srgbClr val="595959">
                        <a:alpha val="99000"/>
                      </a:srgbClr>
                    </a:solidFill>
                    <a:ea typeface="Kozuka Gothic Pro R" pitchFamily="34" charset="-128"/>
                  </a:rPr>
                  <a:t>(as a Service)</a:t>
                </a:r>
              </a:p>
            </p:txBody>
          </p:sp>
          <p:sp>
            <p:nvSpPr>
              <p:cNvPr id="123" name="Left Brace 122"/>
              <p:cNvSpPr/>
              <p:nvPr/>
            </p:nvSpPr>
            <p:spPr>
              <a:xfrm flipH="1">
                <a:off x="10688405" y="2335204"/>
                <a:ext cx="200055" cy="4046872"/>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24" name="TextBox 64"/>
              <p:cNvSpPr txBox="1"/>
              <p:nvPr/>
            </p:nvSpPr>
            <p:spPr>
              <a:xfrm flipH="1">
                <a:off x="10797240" y="3424129"/>
                <a:ext cx="506687" cy="1883532"/>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125" name="Rectangle 124"/>
              <p:cNvSpPr/>
              <p:nvPr/>
            </p:nvSpPr>
            <p:spPr>
              <a:xfrm>
                <a:off x="9040806" y="553798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26" name="Rectangle 125"/>
              <p:cNvSpPr/>
              <p:nvPr/>
            </p:nvSpPr>
            <p:spPr>
              <a:xfrm>
                <a:off x="9040806" y="5083168"/>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27" name="Rectangle 126"/>
              <p:cNvSpPr/>
              <p:nvPr/>
            </p:nvSpPr>
            <p:spPr>
              <a:xfrm>
                <a:off x="9040806" y="599280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28" name="Rectangle 127"/>
              <p:cNvSpPr/>
              <p:nvPr/>
            </p:nvSpPr>
            <p:spPr>
              <a:xfrm>
                <a:off x="9040806" y="417353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29" name="Rectangle 128"/>
              <p:cNvSpPr/>
              <p:nvPr/>
            </p:nvSpPr>
            <p:spPr>
              <a:xfrm>
                <a:off x="9040806" y="371871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30" name="Rectangle 129"/>
              <p:cNvSpPr/>
              <p:nvPr/>
            </p:nvSpPr>
            <p:spPr>
              <a:xfrm>
                <a:off x="9040806" y="4628349"/>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31" name="Rectangle 130"/>
              <p:cNvSpPr/>
              <p:nvPr/>
            </p:nvSpPr>
            <p:spPr>
              <a:xfrm>
                <a:off x="9040806" y="235425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32" name="Rectangle 131"/>
              <p:cNvSpPr/>
              <p:nvPr/>
            </p:nvSpPr>
            <p:spPr>
              <a:xfrm>
                <a:off x="9040806" y="326389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33" name="Rectangle 132"/>
              <p:cNvSpPr/>
              <p:nvPr/>
            </p:nvSpPr>
            <p:spPr>
              <a:xfrm>
                <a:off x="9040806" y="280907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grpSp>
        <p:pic>
          <p:nvPicPr>
            <p:cNvPr id="134" name="Picture 11" descr="Cloud 512x512.png"/>
            <p:cNvPicPr>
              <a:picLocks noChangeAspect="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3285815" y="5363244"/>
              <a:ext cx="1014104" cy="1014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5" name="Picture 12" descr="Gift 512x512.png"/>
            <p:cNvPicPr>
              <a:picLocks noChangeAspect="1"/>
            </p:cNvPicPr>
            <p:nvPr/>
          </p:nvPicPr>
          <p:blipFill>
            <a:blip r:embed="rId4"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371793" y="5372988"/>
              <a:ext cx="806273" cy="806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6" name="Rectangle 135"/>
            <p:cNvSpPr/>
            <p:nvPr/>
          </p:nvSpPr>
          <p:spPr bwMode="auto">
            <a:xfrm flipH="1">
              <a:off x="251209" y="1115366"/>
              <a:ext cx="2955496" cy="5139864"/>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77" name="Top Arrow"/>
          <p:cNvSpPr/>
          <p:nvPr/>
        </p:nvSpPr>
        <p:spPr>
          <a:xfrm>
            <a:off x="1600200" y="5960977"/>
            <a:ext cx="8915400" cy="867509"/>
          </a:xfrm>
          <a:prstGeom prst="leftRightArrow">
            <a:avLst>
              <a:gd name="adj1" fmla="val 45387"/>
              <a:gd name="adj2" fmla="val 46429"/>
            </a:avLst>
          </a:prstGeom>
          <a:ln/>
        </p:spPr>
        <p:style>
          <a:lnRef idx="0">
            <a:schemeClr val="accent1"/>
          </a:lnRef>
          <a:fillRef idx="3">
            <a:schemeClr val="accent1"/>
          </a:fillRef>
          <a:effectRef idx="3">
            <a:schemeClr val="accent1"/>
          </a:effectRef>
          <a:fontRef idx="minor">
            <a:schemeClr val="lt1"/>
          </a:fontRef>
        </p:style>
        <p:txBody>
          <a:bodyPr lIns="91436" tIns="45718" rIns="91436" bIns="45718" anchor="ctr"/>
          <a:lstStyle/>
          <a:p>
            <a:pPr defTabSz="914363">
              <a:lnSpc>
                <a:spcPct val="90000"/>
              </a:lnSpc>
              <a:defRPr/>
            </a:pPr>
            <a:r>
              <a:rPr lang="en-US" sz="1600" b="1" dirty="0">
                <a:solidFill>
                  <a:schemeClr val="bg1"/>
                </a:solidFill>
                <a:effectLst>
                  <a:outerShdw blurRad="38100" dist="38100" dir="2700000" algn="tl">
                    <a:srgbClr val="000000">
                      <a:alpha val="43137"/>
                    </a:srgbClr>
                  </a:outerShdw>
                </a:effectLst>
                <a:ea typeface="Segoe UI" pitchFamily="34" charset="0"/>
                <a:cs typeface="Segoe UI" pitchFamily="34" charset="0"/>
              </a:rPr>
              <a:t> </a:t>
            </a:r>
            <a:r>
              <a:rPr lang="en-US" sz="1200" b="1" dirty="0">
                <a:solidFill>
                  <a:schemeClr val="bg1"/>
                </a:solidFill>
                <a:effectLst>
                  <a:outerShdw blurRad="38100" dist="38100" dir="2700000" algn="tl">
                    <a:srgbClr val="000000">
                      <a:alpha val="43137"/>
                    </a:srgbClr>
                  </a:outerShdw>
                </a:effectLst>
                <a:ea typeface="Segoe UI" pitchFamily="34" charset="0"/>
                <a:cs typeface="Segoe UI" pitchFamily="34" charset="0"/>
              </a:rPr>
              <a:t>Higher Cost &amp; More Control</a:t>
            </a:r>
            <a:r>
              <a:rPr lang="en-US" sz="1200" b="1" dirty="0">
                <a:solidFill>
                  <a:schemeClr val="bg1"/>
                </a:solidFill>
                <a:ea typeface="Segoe UI" pitchFamily="34" charset="0"/>
                <a:cs typeface="Segoe UI" pitchFamily="34" charset="0"/>
              </a:rPr>
              <a:t>					                               </a:t>
            </a:r>
            <a:r>
              <a:rPr lang="en-US" sz="1200" b="1" dirty="0">
                <a:solidFill>
                  <a:schemeClr val="bg1"/>
                </a:solidFill>
                <a:effectLst>
                  <a:outerShdw blurRad="38100" dist="38100" dir="2700000" algn="tl">
                    <a:srgbClr val="000000">
                      <a:alpha val="43137"/>
                    </a:srgbClr>
                  </a:outerShdw>
                </a:effectLst>
                <a:ea typeface="Segoe UI" pitchFamily="34" charset="0"/>
                <a:cs typeface="Segoe UI" pitchFamily="34" charset="0"/>
              </a:rPr>
              <a:t>Lower Cost &amp; Higher Agility</a:t>
            </a:r>
          </a:p>
        </p:txBody>
      </p:sp>
    </p:spTree>
    <p:extLst>
      <p:ext uri="{BB962C8B-B14F-4D97-AF65-F5344CB8AC3E}">
        <p14:creationId xmlns:p14="http://schemas.microsoft.com/office/powerpoint/2010/main" val="1521977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barn(outVertical)">
                                      <p:cBhvr>
                                        <p:cTn id="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381001"/>
            <a:ext cx="7620000" cy="914400"/>
          </a:xfrm>
        </p:spPr>
        <p:txBody>
          <a:bodyPr>
            <a:normAutofit/>
          </a:bodyPr>
          <a:lstStyle/>
          <a:p>
            <a:pPr>
              <a:spcBef>
                <a:spcPct val="20000"/>
              </a:spcBef>
            </a:pPr>
            <a:r>
              <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cs typeface="Arial" pitchFamily="34" charset="0"/>
              </a:rPr>
              <a:t>Three Main Components</a:t>
            </a:r>
          </a:p>
        </p:txBody>
      </p:sp>
      <p:pic>
        <p:nvPicPr>
          <p:cNvPr id="5" name="CS"/>
          <p:cNvPicPr>
            <a:picLocks noChangeAspect="1"/>
          </p:cNvPicPr>
          <p:nvPr/>
        </p:nvPicPr>
        <p:blipFill>
          <a:blip r:embed="rId3" cstate="print">
            <a:duotone>
              <a:prstClr val="black"/>
              <a:schemeClr val="bg2">
                <a:lumMod val="10000"/>
                <a:tint val="45000"/>
                <a:satMod val="400000"/>
              </a:schemeClr>
            </a:duotone>
            <a:extLst>
              <a:ext uri="{28A0092B-C50C-407E-A947-70E740481C1C}">
                <a14:useLocalDpi xmlns:a14="http://schemas.microsoft.com/office/drawing/2010/main" val="0"/>
              </a:ext>
            </a:extLst>
          </a:blip>
          <a:stretch>
            <a:fillRect/>
          </a:stretch>
        </p:blipFill>
        <p:spPr>
          <a:xfrm>
            <a:off x="5178465" y="2057401"/>
            <a:ext cx="1919831" cy="2061375"/>
          </a:xfrm>
          <a:prstGeom prst="rect">
            <a:avLst/>
          </a:prstGeom>
        </p:spPr>
      </p:pic>
      <p:sp>
        <p:nvSpPr>
          <p:cNvPr id="6" name="CS Text"/>
          <p:cNvSpPr txBox="1">
            <a:spLocks/>
          </p:cNvSpPr>
          <p:nvPr/>
        </p:nvSpPr>
        <p:spPr>
          <a:xfrm>
            <a:off x="4645621" y="4136973"/>
            <a:ext cx="3095134" cy="1218795"/>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4400" dirty="0">
                <a:solidFill>
                  <a:schemeClr val="tx1">
                    <a:alpha val="99000"/>
                  </a:schemeClr>
                </a:solidFill>
              </a:rPr>
              <a:t>Cloud services</a:t>
            </a:r>
          </a:p>
        </p:txBody>
      </p:sp>
      <p:sp>
        <p:nvSpPr>
          <p:cNvPr id="7" name="Web Sites Text"/>
          <p:cNvSpPr txBox="1">
            <a:spLocks/>
          </p:cNvSpPr>
          <p:nvPr/>
        </p:nvSpPr>
        <p:spPr>
          <a:xfrm>
            <a:off x="7924801" y="4136973"/>
            <a:ext cx="2049805" cy="1218795"/>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sz="4400" dirty="0">
                <a:solidFill>
                  <a:schemeClr val="tx1">
                    <a:alpha val="99000"/>
                  </a:schemeClr>
                </a:solidFill>
              </a:rPr>
              <a:t>Web sites </a:t>
            </a:r>
          </a:p>
        </p:txBody>
      </p:sp>
      <p:pic>
        <p:nvPicPr>
          <p:cNvPr id="8" name="Web Sites"/>
          <p:cNvPicPr>
            <a:picLocks noChangeAspect="1"/>
          </p:cNvPicPr>
          <p:nvPr/>
        </p:nvPicPr>
        <p:blipFill>
          <a:blip r:embed="rId4" cstate="print">
            <a:duotone>
              <a:prstClr val="black"/>
              <a:schemeClr val="bg2">
                <a:lumMod val="10000"/>
                <a:tint val="45000"/>
                <a:satMod val="400000"/>
              </a:schemeClr>
            </a:duotone>
            <a:extLst>
              <a:ext uri="{28A0092B-C50C-407E-A947-70E740481C1C}">
                <a14:useLocalDpi xmlns:a14="http://schemas.microsoft.com/office/drawing/2010/main" val="0"/>
              </a:ext>
            </a:extLst>
          </a:blip>
          <a:stretch>
            <a:fillRect/>
          </a:stretch>
        </p:blipFill>
        <p:spPr>
          <a:xfrm>
            <a:off x="7924800" y="2149996"/>
            <a:ext cx="1741240" cy="1869616"/>
          </a:xfrm>
          <a:prstGeom prst="rect">
            <a:avLst/>
          </a:prstGeom>
        </p:spPr>
      </p:pic>
      <p:sp>
        <p:nvSpPr>
          <p:cNvPr id="9" name="Virtual machines text"/>
          <p:cNvSpPr txBox="1">
            <a:spLocks/>
          </p:cNvSpPr>
          <p:nvPr/>
        </p:nvSpPr>
        <p:spPr>
          <a:xfrm>
            <a:off x="2079636" y="4118776"/>
            <a:ext cx="2873365" cy="1218795"/>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sz="4400" dirty="0">
                <a:solidFill>
                  <a:schemeClr val="tx1">
                    <a:alpha val="99000"/>
                  </a:schemeClr>
                </a:solidFill>
              </a:rPr>
              <a:t>Virtual machines</a:t>
            </a:r>
          </a:p>
        </p:txBody>
      </p:sp>
      <p:pic>
        <p:nvPicPr>
          <p:cNvPr id="10" name="Virtual machines"/>
          <p:cNvPicPr>
            <a:picLocks noChangeAspect="1"/>
          </p:cNvPicPr>
          <p:nvPr/>
        </p:nvPicPr>
        <p:blipFill>
          <a:blip r:embed="rId5" cstate="print">
            <a:duotone>
              <a:prstClr val="black"/>
              <a:schemeClr val="tx1">
                <a:lumMod val="50000"/>
                <a:tint val="45000"/>
                <a:satMod val="400000"/>
              </a:schemeClr>
            </a:duotone>
            <a:extLst>
              <a:ext uri="{28A0092B-C50C-407E-A947-70E740481C1C}">
                <a14:useLocalDpi xmlns:a14="http://schemas.microsoft.com/office/drawing/2010/main" val="0"/>
              </a:ext>
            </a:extLst>
          </a:blip>
          <a:stretch>
            <a:fillRect/>
          </a:stretch>
        </p:blipFill>
        <p:spPr>
          <a:xfrm>
            <a:off x="2506758" y="2145058"/>
            <a:ext cx="1741240" cy="1869616"/>
          </a:xfrm>
          <a:prstGeom prst="rect">
            <a:avLst/>
          </a:prstGeom>
        </p:spPr>
      </p:pic>
    </p:spTree>
    <p:extLst>
      <p:ext uri="{BB962C8B-B14F-4D97-AF65-F5344CB8AC3E}">
        <p14:creationId xmlns:p14="http://schemas.microsoft.com/office/powerpoint/2010/main" val="4889535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381001"/>
            <a:ext cx="7620000" cy="914400"/>
          </a:xfrm>
        </p:spPr>
        <p:txBody>
          <a:bodyPr>
            <a:normAutofit/>
          </a:bodyPr>
          <a:lstStyle/>
          <a:p>
            <a:pPr>
              <a:spcBef>
                <a:spcPct val="20000"/>
              </a:spcBef>
            </a:pPr>
            <a:r>
              <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cs typeface="Arial" pitchFamily="34" charset="0"/>
              </a:rPr>
              <a:t>Virtual Machines</a:t>
            </a:r>
          </a:p>
        </p:txBody>
      </p:sp>
      <p:sp>
        <p:nvSpPr>
          <p:cNvPr id="14" name="Title 1"/>
          <p:cNvSpPr txBox="1">
            <a:spLocks/>
          </p:cNvSpPr>
          <p:nvPr/>
        </p:nvSpPr>
        <p:spPr>
          <a:xfrm>
            <a:off x="5563980" y="2591970"/>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a:solidFill>
                  <a:schemeClr val="tx1">
                    <a:alpha val="99000"/>
                  </a:schemeClr>
                </a:solidFill>
              </a:rPr>
              <a:t>Virtual Machines</a:t>
            </a:r>
          </a:p>
        </p:txBody>
      </p:sp>
      <p:sp>
        <p:nvSpPr>
          <p:cNvPr id="15" name="Content Placeholder 2"/>
          <p:cNvSpPr txBox="1">
            <a:spLocks/>
          </p:cNvSpPr>
          <p:nvPr/>
        </p:nvSpPr>
        <p:spPr>
          <a:xfrm>
            <a:off x="5590595" y="3393884"/>
            <a:ext cx="6380162" cy="1255728"/>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buNone/>
            </a:pPr>
            <a:r>
              <a:rPr lang="en-US" sz="2400"/>
              <a:t>Windows Server and Linux</a:t>
            </a:r>
          </a:p>
          <a:p>
            <a:pPr marL="3175" indent="0">
              <a:buNone/>
            </a:pPr>
            <a:r>
              <a:rPr lang="en-US" sz="2400"/>
              <a:t>Flexible Workload Support</a:t>
            </a:r>
          </a:p>
          <a:p>
            <a:pPr marL="3175" indent="0">
              <a:buNone/>
            </a:pPr>
            <a:r>
              <a:rPr lang="en-US" sz="2400"/>
              <a:t>Virtual Private Networking</a:t>
            </a:r>
            <a:endParaRPr lang="en-US" sz="2400" dirty="0"/>
          </a:p>
        </p:txBody>
      </p:sp>
      <p:pic>
        <p:nvPicPr>
          <p:cNvPr id="16" name="Picture 15"/>
          <p:cNvPicPr>
            <a:picLocks noChangeAspect="1"/>
          </p:cNvPicPr>
          <p:nvPr/>
        </p:nvPicPr>
        <p:blipFill>
          <a:blip r:embed="rId3">
            <a:duotone>
              <a:prstClr val="black"/>
              <a:schemeClr val="tx1">
                <a:lumMod val="5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286001" y="2286001"/>
            <a:ext cx="2781081" cy="2781081"/>
          </a:xfrm>
          <a:prstGeom prst="rect">
            <a:avLst/>
          </a:prstGeom>
        </p:spPr>
      </p:pic>
    </p:spTree>
    <p:extLst>
      <p:ext uri="{BB962C8B-B14F-4D97-AF65-F5344CB8AC3E}">
        <p14:creationId xmlns:p14="http://schemas.microsoft.com/office/powerpoint/2010/main" val="288750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25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15">
                                            <p:txEl>
                                              <p:pRg st="0" end="0"/>
                                            </p:txEl>
                                          </p:spTgt>
                                        </p:tgtEl>
                                        <p:attrNameLst>
                                          <p:attrName>style.visibility</p:attrName>
                                        </p:attrNameLst>
                                      </p:cBhvr>
                                      <p:to>
                                        <p:strVal val="visible"/>
                                      </p:to>
                                    </p:set>
                                    <p:animEffect transition="in" filter="fade">
                                      <p:cBhvr>
                                        <p:cTn id="15" dur="250"/>
                                        <p:tgtEl>
                                          <p:spTgt spid="15">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15">
                                            <p:txEl>
                                              <p:pRg st="1" end="1"/>
                                            </p:txEl>
                                          </p:spTgt>
                                        </p:tgtEl>
                                        <p:attrNameLst>
                                          <p:attrName>style.visibility</p:attrName>
                                        </p:attrNameLst>
                                      </p:cBhvr>
                                      <p:to>
                                        <p:strVal val="visible"/>
                                      </p:to>
                                    </p:set>
                                    <p:animEffect transition="in" filter="fade">
                                      <p:cBhvr>
                                        <p:cTn id="19" dur="250"/>
                                        <p:tgtEl>
                                          <p:spTgt spid="15">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15">
                                            <p:txEl>
                                              <p:pRg st="2" end="2"/>
                                            </p:txEl>
                                          </p:spTgt>
                                        </p:tgtEl>
                                        <p:attrNameLst>
                                          <p:attrName>style.visibility</p:attrName>
                                        </p:attrNameLst>
                                      </p:cBhvr>
                                      <p:to>
                                        <p:strVal val="visible"/>
                                      </p:to>
                                    </p:set>
                                    <p:animEffect transition="in" filter="fade">
                                      <p:cBhvr>
                                        <p:cTn id="23" dur="25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F50B8F-1057-490D-8FD2-81BED148FF2D}"/>
              </a:ext>
            </a:extLst>
          </p:cNvPr>
          <p:cNvPicPr>
            <a:picLocks noChangeAspect="1"/>
          </p:cNvPicPr>
          <p:nvPr/>
        </p:nvPicPr>
        <p:blipFill>
          <a:blip r:embed="rId2"/>
          <a:stretch>
            <a:fillRect/>
          </a:stretch>
        </p:blipFill>
        <p:spPr>
          <a:xfrm>
            <a:off x="848536" y="405943"/>
            <a:ext cx="4909326" cy="3695700"/>
          </a:xfrm>
          <a:prstGeom prst="rect">
            <a:avLst/>
          </a:prstGeom>
        </p:spPr>
      </p:pic>
      <p:pic>
        <p:nvPicPr>
          <p:cNvPr id="7" name="Picture 6">
            <a:extLst>
              <a:ext uri="{FF2B5EF4-FFF2-40B4-BE49-F238E27FC236}">
                <a16:creationId xmlns:a16="http://schemas.microsoft.com/office/drawing/2014/main" id="{D3114B9A-0A61-4885-AE59-AD15C6EF03CA}"/>
              </a:ext>
            </a:extLst>
          </p:cNvPr>
          <p:cNvPicPr>
            <a:picLocks noChangeAspect="1"/>
          </p:cNvPicPr>
          <p:nvPr/>
        </p:nvPicPr>
        <p:blipFill>
          <a:blip r:embed="rId3"/>
          <a:stretch>
            <a:fillRect/>
          </a:stretch>
        </p:blipFill>
        <p:spPr>
          <a:xfrm>
            <a:off x="6434140" y="405943"/>
            <a:ext cx="4605338" cy="3705225"/>
          </a:xfrm>
          <a:prstGeom prst="rect">
            <a:avLst/>
          </a:prstGeom>
        </p:spPr>
      </p:pic>
      <p:pic>
        <p:nvPicPr>
          <p:cNvPr id="11" name="Picture 10">
            <a:extLst>
              <a:ext uri="{FF2B5EF4-FFF2-40B4-BE49-F238E27FC236}">
                <a16:creationId xmlns:a16="http://schemas.microsoft.com/office/drawing/2014/main" id="{6E34300B-E0F0-4FB9-BC84-4B4077F6BC55}"/>
              </a:ext>
            </a:extLst>
          </p:cNvPr>
          <p:cNvPicPr>
            <a:picLocks noChangeAspect="1"/>
          </p:cNvPicPr>
          <p:nvPr/>
        </p:nvPicPr>
        <p:blipFill>
          <a:blip r:embed="rId4"/>
          <a:stretch>
            <a:fillRect/>
          </a:stretch>
        </p:blipFill>
        <p:spPr>
          <a:xfrm>
            <a:off x="3270695" y="4293896"/>
            <a:ext cx="5248275" cy="2190750"/>
          </a:xfrm>
          <a:prstGeom prst="rect">
            <a:avLst/>
          </a:prstGeom>
        </p:spPr>
      </p:pic>
    </p:spTree>
    <p:extLst>
      <p:ext uri="{BB962C8B-B14F-4D97-AF65-F5344CB8AC3E}">
        <p14:creationId xmlns:p14="http://schemas.microsoft.com/office/powerpoint/2010/main" val="4532557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CADC03-19DC-410C-9F59-5FBFFCEC35E8}"/>
              </a:ext>
            </a:extLst>
          </p:cNvPr>
          <p:cNvPicPr>
            <a:picLocks noChangeAspect="1"/>
          </p:cNvPicPr>
          <p:nvPr/>
        </p:nvPicPr>
        <p:blipFill>
          <a:blip r:embed="rId2"/>
          <a:stretch>
            <a:fillRect/>
          </a:stretch>
        </p:blipFill>
        <p:spPr>
          <a:xfrm>
            <a:off x="1244876" y="2009775"/>
            <a:ext cx="3924300" cy="1924050"/>
          </a:xfrm>
          <a:prstGeom prst="rect">
            <a:avLst/>
          </a:prstGeom>
        </p:spPr>
      </p:pic>
      <p:pic>
        <p:nvPicPr>
          <p:cNvPr id="7" name="Picture 6">
            <a:extLst>
              <a:ext uri="{FF2B5EF4-FFF2-40B4-BE49-F238E27FC236}">
                <a16:creationId xmlns:a16="http://schemas.microsoft.com/office/drawing/2014/main" id="{F8102928-3F02-4F52-B041-AB41881F8B01}"/>
              </a:ext>
            </a:extLst>
          </p:cNvPr>
          <p:cNvPicPr>
            <a:picLocks noChangeAspect="1"/>
          </p:cNvPicPr>
          <p:nvPr/>
        </p:nvPicPr>
        <p:blipFill>
          <a:blip r:embed="rId3"/>
          <a:stretch>
            <a:fillRect/>
          </a:stretch>
        </p:blipFill>
        <p:spPr>
          <a:xfrm>
            <a:off x="6449667" y="1871662"/>
            <a:ext cx="3771900" cy="2200275"/>
          </a:xfrm>
          <a:prstGeom prst="rect">
            <a:avLst/>
          </a:prstGeom>
        </p:spPr>
      </p:pic>
      <p:pic>
        <p:nvPicPr>
          <p:cNvPr id="9" name="Picture 8">
            <a:extLst>
              <a:ext uri="{FF2B5EF4-FFF2-40B4-BE49-F238E27FC236}">
                <a16:creationId xmlns:a16="http://schemas.microsoft.com/office/drawing/2014/main" id="{8A5E80F3-9F91-46E1-825F-AD5F8707AC3C}"/>
              </a:ext>
            </a:extLst>
          </p:cNvPr>
          <p:cNvPicPr>
            <a:picLocks noChangeAspect="1"/>
          </p:cNvPicPr>
          <p:nvPr/>
        </p:nvPicPr>
        <p:blipFill>
          <a:blip r:embed="rId4"/>
          <a:stretch>
            <a:fillRect/>
          </a:stretch>
        </p:blipFill>
        <p:spPr>
          <a:xfrm>
            <a:off x="3928441" y="4421225"/>
            <a:ext cx="3943350" cy="1704975"/>
          </a:xfrm>
          <a:prstGeom prst="rect">
            <a:avLst/>
          </a:prstGeom>
        </p:spPr>
      </p:pic>
    </p:spTree>
    <p:extLst>
      <p:ext uri="{BB962C8B-B14F-4D97-AF65-F5344CB8AC3E}">
        <p14:creationId xmlns:p14="http://schemas.microsoft.com/office/powerpoint/2010/main" val="24303725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9D6A58-31D8-43CB-BFD5-655EBEAD213D}"/>
              </a:ext>
            </a:extLst>
          </p:cNvPr>
          <p:cNvPicPr>
            <a:picLocks noChangeAspect="1"/>
          </p:cNvPicPr>
          <p:nvPr/>
        </p:nvPicPr>
        <p:blipFill>
          <a:blip r:embed="rId2"/>
          <a:stretch>
            <a:fillRect/>
          </a:stretch>
        </p:blipFill>
        <p:spPr>
          <a:xfrm>
            <a:off x="3933825" y="2371725"/>
            <a:ext cx="4324350" cy="2114550"/>
          </a:xfrm>
          <a:prstGeom prst="rect">
            <a:avLst/>
          </a:prstGeom>
        </p:spPr>
      </p:pic>
    </p:spTree>
    <p:extLst>
      <p:ext uri="{BB962C8B-B14F-4D97-AF65-F5344CB8AC3E}">
        <p14:creationId xmlns:p14="http://schemas.microsoft.com/office/powerpoint/2010/main" val="38940338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BBDCB0-5BC8-4C67-9688-A0DAF4C19B42}"/>
              </a:ext>
            </a:extLst>
          </p:cNvPr>
          <p:cNvPicPr>
            <a:picLocks noChangeAspect="1"/>
          </p:cNvPicPr>
          <p:nvPr/>
        </p:nvPicPr>
        <p:blipFill>
          <a:blip r:embed="rId2"/>
          <a:stretch>
            <a:fillRect/>
          </a:stretch>
        </p:blipFill>
        <p:spPr>
          <a:xfrm>
            <a:off x="120650" y="366634"/>
            <a:ext cx="11950700" cy="6124733"/>
          </a:xfrm>
          <a:prstGeom prst="rect">
            <a:avLst/>
          </a:prstGeom>
          <a:noFill/>
        </p:spPr>
      </p:pic>
      <p:pic>
        <p:nvPicPr>
          <p:cNvPr id="7" name="Picture 6">
            <a:extLst>
              <a:ext uri="{FF2B5EF4-FFF2-40B4-BE49-F238E27FC236}">
                <a16:creationId xmlns:a16="http://schemas.microsoft.com/office/drawing/2014/main" id="{52C0A40C-07A7-4740-A526-F99AAD8F0F32}"/>
              </a:ext>
            </a:extLst>
          </p:cNvPr>
          <p:cNvPicPr>
            <a:picLocks noChangeAspect="1"/>
          </p:cNvPicPr>
          <p:nvPr/>
        </p:nvPicPr>
        <p:blipFill>
          <a:blip r:embed="rId3"/>
          <a:stretch>
            <a:fillRect/>
          </a:stretch>
        </p:blipFill>
        <p:spPr>
          <a:xfrm>
            <a:off x="681364" y="3886586"/>
            <a:ext cx="7080740" cy="466725"/>
          </a:xfrm>
          <a:prstGeom prst="rect">
            <a:avLst/>
          </a:prstGeom>
        </p:spPr>
      </p:pic>
      <p:pic>
        <p:nvPicPr>
          <p:cNvPr id="9" name="Picture 8">
            <a:extLst>
              <a:ext uri="{FF2B5EF4-FFF2-40B4-BE49-F238E27FC236}">
                <a16:creationId xmlns:a16="http://schemas.microsoft.com/office/drawing/2014/main" id="{EDC78092-F3C3-4E70-A31B-0F3C2BC0AFC7}"/>
              </a:ext>
            </a:extLst>
          </p:cNvPr>
          <p:cNvPicPr>
            <a:picLocks noChangeAspect="1"/>
          </p:cNvPicPr>
          <p:nvPr/>
        </p:nvPicPr>
        <p:blipFill>
          <a:blip r:embed="rId4"/>
          <a:stretch>
            <a:fillRect/>
          </a:stretch>
        </p:blipFill>
        <p:spPr>
          <a:xfrm>
            <a:off x="681364" y="4771375"/>
            <a:ext cx="7477274" cy="552450"/>
          </a:xfrm>
          <a:prstGeom prst="rect">
            <a:avLst/>
          </a:prstGeom>
        </p:spPr>
      </p:pic>
    </p:spTree>
    <p:extLst>
      <p:ext uri="{BB962C8B-B14F-4D97-AF65-F5344CB8AC3E}">
        <p14:creationId xmlns:p14="http://schemas.microsoft.com/office/powerpoint/2010/main" val="349756288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FD4811-CF0D-46FC-95B7-D585217F8F03}"/>
              </a:ext>
            </a:extLst>
          </p:cNvPr>
          <p:cNvPicPr>
            <a:picLocks noChangeAspect="1"/>
          </p:cNvPicPr>
          <p:nvPr/>
        </p:nvPicPr>
        <p:blipFill>
          <a:blip r:embed="rId2"/>
          <a:stretch>
            <a:fillRect/>
          </a:stretch>
        </p:blipFill>
        <p:spPr>
          <a:xfrm>
            <a:off x="120650" y="187374"/>
            <a:ext cx="11950700" cy="6483252"/>
          </a:xfrm>
          <a:prstGeom prst="rect">
            <a:avLst/>
          </a:prstGeom>
          <a:noFill/>
        </p:spPr>
      </p:pic>
    </p:spTree>
    <p:extLst>
      <p:ext uri="{BB962C8B-B14F-4D97-AF65-F5344CB8AC3E}">
        <p14:creationId xmlns:p14="http://schemas.microsoft.com/office/powerpoint/2010/main" val="325724441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466DE1-FBC8-4CD7-99D4-A11B856C516D}"/>
              </a:ext>
            </a:extLst>
          </p:cNvPr>
          <p:cNvPicPr>
            <a:picLocks noChangeAspect="1"/>
          </p:cNvPicPr>
          <p:nvPr/>
        </p:nvPicPr>
        <p:blipFill rotWithShape="1">
          <a:blip r:embed="rId2"/>
          <a:srcRect l="3100" r="-1" b="-1"/>
          <a:stretch/>
        </p:blipFill>
        <p:spPr>
          <a:xfrm>
            <a:off x="120650" y="68263"/>
            <a:ext cx="11950700" cy="6721475"/>
          </a:xfrm>
          <a:prstGeom prst="rect">
            <a:avLst/>
          </a:prstGeom>
          <a:noFill/>
        </p:spPr>
      </p:pic>
    </p:spTree>
    <p:extLst>
      <p:ext uri="{BB962C8B-B14F-4D97-AF65-F5344CB8AC3E}">
        <p14:creationId xmlns:p14="http://schemas.microsoft.com/office/powerpoint/2010/main" val="217623729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A3F742-8E22-47D4-9C04-041619DFEFBE}"/>
              </a:ext>
            </a:extLst>
          </p:cNvPr>
          <p:cNvSpPr>
            <a:spLocks noGrp="1"/>
          </p:cNvSpPr>
          <p:nvPr>
            <p:ph type="body" sz="quarter" idx="10"/>
          </p:nvPr>
        </p:nvSpPr>
        <p:spPr>
          <a:xfrm>
            <a:off x="586390" y="1434370"/>
            <a:ext cx="11018520" cy="1477328"/>
          </a:xfrm>
        </p:spPr>
        <p:txBody>
          <a:bodyPr/>
          <a:lstStyle/>
          <a:p>
            <a:r>
              <a:rPr lang="en-US" sz="9600" b="1" dirty="0"/>
              <a:t>Cloud Computing</a:t>
            </a:r>
            <a:endParaRPr lang="en-GB" sz="9600" b="1" dirty="0"/>
          </a:p>
        </p:txBody>
      </p:sp>
    </p:spTree>
    <p:extLst>
      <p:ext uri="{BB962C8B-B14F-4D97-AF65-F5344CB8AC3E}">
        <p14:creationId xmlns:p14="http://schemas.microsoft.com/office/powerpoint/2010/main" val="99589653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5BDF2B-0114-417A-A6AF-D0276CDEB6AF}"/>
              </a:ext>
            </a:extLst>
          </p:cNvPr>
          <p:cNvPicPr>
            <a:picLocks noChangeAspect="1"/>
          </p:cNvPicPr>
          <p:nvPr/>
        </p:nvPicPr>
        <p:blipFill rotWithShape="1">
          <a:blip r:embed="rId2"/>
          <a:srcRect l="2211" r="-1" b="-1"/>
          <a:stretch/>
        </p:blipFill>
        <p:spPr>
          <a:xfrm>
            <a:off x="120650" y="68263"/>
            <a:ext cx="11950700" cy="6721475"/>
          </a:xfrm>
          <a:prstGeom prst="rect">
            <a:avLst/>
          </a:prstGeom>
          <a:noFill/>
        </p:spPr>
      </p:pic>
    </p:spTree>
    <p:extLst>
      <p:ext uri="{BB962C8B-B14F-4D97-AF65-F5344CB8AC3E}">
        <p14:creationId xmlns:p14="http://schemas.microsoft.com/office/powerpoint/2010/main" val="85704125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EEC803-DAE1-4756-9AB7-0DDB689F03B5}"/>
              </a:ext>
            </a:extLst>
          </p:cNvPr>
          <p:cNvPicPr>
            <a:picLocks noChangeAspect="1"/>
          </p:cNvPicPr>
          <p:nvPr/>
        </p:nvPicPr>
        <p:blipFill rotWithShape="1">
          <a:blip r:embed="rId2"/>
          <a:srcRect l="3910" r="1856"/>
          <a:stretch/>
        </p:blipFill>
        <p:spPr>
          <a:xfrm>
            <a:off x="120650" y="68263"/>
            <a:ext cx="11950700" cy="6721475"/>
          </a:xfrm>
          <a:prstGeom prst="rect">
            <a:avLst/>
          </a:prstGeom>
          <a:noFill/>
        </p:spPr>
      </p:pic>
    </p:spTree>
    <p:extLst>
      <p:ext uri="{BB962C8B-B14F-4D97-AF65-F5344CB8AC3E}">
        <p14:creationId xmlns:p14="http://schemas.microsoft.com/office/powerpoint/2010/main" val="131623222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32B7D5-1B33-4812-8A85-C180798D38D8}"/>
              </a:ext>
            </a:extLst>
          </p:cNvPr>
          <p:cNvPicPr>
            <a:picLocks noChangeAspect="1"/>
          </p:cNvPicPr>
          <p:nvPr/>
        </p:nvPicPr>
        <p:blipFill>
          <a:blip r:embed="rId2"/>
          <a:stretch>
            <a:fillRect/>
          </a:stretch>
        </p:blipFill>
        <p:spPr>
          <a:xfrm>
            <a:off x="120650" y="232188"/>
            <a:ext cx="11950700" cy="6393625"/>
          </a:xfrm>
          <a:prstGeom prst="rect">
            <a:avLst/>
          </a:prstGeom>
          <a:noFill/>
        </p:spPr>
      </p:pic>
    </p:spTree>
    <p:extLst>
      <p:ext uri="{BB962C8B-B14F-4D97-AF65-F5344CB8AC3E}">
        <p14:creationId xmlns:p14="http://schemas.microsoft.com/office/powerpoint/2010/main" val="72183296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198C91-A6B0-4F88-A4D9-618B8FED7C06}"/>
              </a:ext>
            </a:extLst>
          </p:cNvPr>
          <p:cNvPicPr>
            <a:picLocks noChangeAspect="1"/>
          </p:cNvPicPr>
          <p:nvPr/>
        </p:nvPicPr>
        <p:blipFill rotWithShape="1">
          <a:blip r:embed="rId2"/>
          <a:srcRect l="2655" r="1" b="1"/>
          <a:stretch/>
        </p:blipFill>
        <p:spPr>
          <a:xfrm>
            <a:off x="120650" y="68263"/>
            <a:ext cx="11950700" cy="6721475"/>
          </a:xfrm>
          <a:prstGeom prst="rect">
            <a:avLst/>
          </a:prstGeom>
          <a:noFill/>
        </p:spPr>
      </p:pic>
    </p:spTree>
    <p:extLst>
      <p:ext uri="{BB962C8B-B14F-4D97-AF65-F5344CB8AC3E}">
        <p14:creationId xmlns:p14="http://schemas.microsoft.com/office/powerpoint/2010/main" val="337904244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381001"/>
            <a:ext cx="7620000" cy="914400"/>
          </a:xfrm>
        </p:spPr>
        <p:txBody>
          <a:bodyPr>
            <a:normAutofit/>
          </a:bodyPr>
          <a:lstStyle/>
          <a:p>
            <a:pPr>
              <a:spcBef>
                <a:spcPct val="20000"/>
              </a:spcBef>
            </a:pPr>
            <a:r>
              <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cs typeface="Arial" pitchFamily="34" charset="0"/>
              </a:rPr>
              <a:t>Web Sites</a:t>
            </a:r>
          </a:p>
        </p:txBody>
      </p:sp>
      <p:sp>
        <p:nvSpPr>
          <p:cNvPr id="11" name="Title 1"/>
          <p:cNvSpPr txBox="1">
            <a:spLocks/>
          </p:cNvSpPr>
          <p:nvPr/>
        </p:nvSpPr>
        <p:spPr>
          <a:xfrm>
            <a:off x="5105401" y="2487169"/>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a:solidFill>
                  <a:schemeClr val="tx1">
                    <a:alpha val="99000"/>
                  </a:schemeClr>
                </a:solidFill>
              </a:rPr>
              <a:t>Web sites </a:t>
            </a:r>
          </a:p>
        </p:txBody>
      </p:sp>
      <p:pic>
        <p:nvPicPr>
          <p:cNvPr id="12" name="Picture 11"/>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209801" y="2178242"/>
            <a:ext cx="2781081" cy="2781081"/>
          </a:xfrm>
          <a:prstGeom prst="rect">
            <a:avLst/>
          </a:prstGeom>
        </p:spPr>
      </p:pic>
      <p:sp>
        <p:nvSpPr>
          <p:cNvPr id="13" name="Content Placeholder 2"/>
          <p:cNvSpPr txBox="1">
            <a:spLocks/>
          </p:cNvSpPr>
          <p:nvPr/>
        </p:nvSpPr>
        <p:spPr>
          <a:xfrm>
            <a:off x="512840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a:latin typeface="+mn-lt"/>
              </a:rPr>
              <a:t>Build with ASP.NET, Node.js or PHP</a:t>
            </a:r>
          </a:p>
          <a:p>
            <a:pPr marL="3175" indent="0">
              <a:lnSpc>
                <a:spcPct val="100000"/>
              </a:lnSpc>
              <a:buNone/>
            </a:pPr>
            <a:r>
              <a:rPr lang="en-US" sz="2400" dirty="0">
                <a:latin typeface="+mn-lt"/>
              </a:rPr>
              <a:t>Deploy in seconds with FTP, </a:t>
            </a:r>
            <a:r>
              <a:rPr lang="en-US" sz="2400" dirty="0" err="1">
                <a:latin typeface="+mn-lt"/>
              </a:rPr>
              <a:t>Git</a:t>
            </a:r>
            <a:r>
              <a:rPr lang="en-US" sz="2400" dirty="0">
                <a:latin typeface="+mn-lt"/>
              </a:rPr>
              <a:t> or TFS</a:t>
            </a:r>
          </a:p>
          <a:p>
            <a:pPr marL="3175" indent="0">
              <a:lnSpc>
                <a:spcPct val="100000"/>
              </a:lnSpc>
              <a:buNone/>
            </a:pPr>
            <a:r>
              <a:rPr lang="en-US" sz="2400" dirty="0">
                <a:latin typeface="+mn-lt"/>
              </a:rPr>
              <a:t>Start for free, scale up as your traffic grows</a:t>
            </a:r>
          </a:p>
        </p:txBody>
      </p:sp>
    </p:spTree>
    <p:extLst>
      <p:ext uri="{BB962C8B-B14F-4D97-AF65-F5344CB8AC3E}">
        <p14:creationId xmlns:p14="http://schemas.microsoft.com/office/powerpoint/2010/main" val="2926296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5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fade">
                                      <p:cBhvr>
                                        <p:cTn id="15" dur="250"/>
                                        <p:tgtEl>
                                          <p:spTgt spid="13">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13">
                                            <p:txEl>
                                              <p:pRg st="1" end="1"/>
                                            </p:txEl>
                                          </p:spTgt>
                                        </p:tgtEl>
                                        <p:attrNameLst>
                                          <p:attrName>style.visibility</p:attrName>
                                        </p:attrNameLst>
                                      </p:cBhvr>
                                      <p:to>
                                        <p:strVal val="visible"/>
                                      </p:to>
                                    </p:set>
                                    <p:animEffect transition="in" filter="fade">
                                      <p:cBhvr>
                                        <p:cTn id="19" dur="250"/>
                                        <p:tgtEl>
                                          <p:spTgt spid="13">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13">
                                            <p:txEl>
                                              <p:pRg st="2" end="2"/>
                                            </p:txEl>
                                          </p:spTgt>
                                        </p:tgtEl>
                                        <p:attrNameLst>
                                          <p:attrName>style.visibility</p:attrName>
                                        </p:attrNameLst>
                                      </p:cBhvr>
                                      <p:to>
                                        <p:strVal val="visible"/>
                                      </p:to>
                                    </p:set>
                                    <p:animEffect transition="in" filter="fade">
                                      <p:cBhvr>
                                        <p:cTn id="23" dur="25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381001"/>
            <a:ext cx="7620000" cy="914400"/>
          </a:xfrm>
        </p:spPr>
        <p:txBody>
          <a:bodyPr>
            <a:normAutofit/>
          </a:bodyPr>
          <a:lstStyle/>
          <a:p>
            <a:pPr>
              <a:spcBef>
                <a:spcPct val="20000"/>
              </a:spcBef>
            </a:pPr>
            <a:r>
              <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cs typeface="Arial" pitchFamily="34" charset="0"/>
              </a:rPr>
              <a:t>Building Block Services</a:t>
            </a:r>
          </a:p>
        </p:txBody>
      </p:sp>
      <p:grpSp>
        <p:nvGrpSpPr>
          <p:cNvPr id="3" name="Group 2"/>
          <p:cNvGrpSpPr/>
          <p:nvPr/>
        </p:nvGrpSpPr>
        <p:grpSpPr>
          <a:xfrm>
            <a:off x="1905000" y="1600201"/>
            <a:ext cx="8229600" cy="4259673"/>
            <a:chOff x="638169" y="622717"/>
            <a:chExt cx="10886767" cy="5465756"/>
          </a:xfrm>
        </p:grpSpPr>
        <p:sp>
          <p:nvSpPr>
            <p:cNvPr id="6" name="Title 3"/>
            <p:cNvSpPr txBox="1">
              <a:spLocks/>
            </p:cNvSpPr>
            <p:nvPr/>
          </p:nvSpPr>
          <p:spPr>
            <a:xfrm>
              <a:off x="638169" y="2608711"/>
              <a:ext cx="4763322" cy="1495794"/>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Application</a:t>
              </a:r>
              <a:br>
                <a:rPr lang="en-US" dirty="0"/>
              </a:br>
              <a:r>
                <a:rPr lang="en-US" dirty="0"/>
                <a:t>Building Blocks</a:t>
              </a:r>
            </a:p>
          </p:txBody>
        </p:sp>
        <p:grpSp>
          <p:nvGrpSpPr>
            <p:cNvPr id="7" name="Group 6"/>
            <p:cNvGrpSpPr/>
            <p:nvPr/>
          </p:nvGrpSpPr>
          <p:grpSpPr>
            <a:xfrm>
              <a:off x="5674401" y="622717"/>
              <a:ext cx="1896557" cy="1772642"/>
              <a:chOff x="5665775" y="2466267"/>
              <a:chExt cx="1896557" cy="1772642"/>
            </a:xfrm>
          </p:grpSpPr>
          <p:sp>
            <p:nvSpPr>
              <p:cNvPr id="8" name="Rectangle 7"/>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Storage</a:t>
                </a:r>
              </a:p>
            </p:txBody>
          </p:sp>
          <p:pic>
            <p:nvPicPr>
              <p:cNvPr id="9" name="Picture 2" descr="C:\Users\Jonahs\Dropbox\Projects SCOTT\MEET Windows Azure\source\Background\tile-icon-stor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1737675" y="622717"/>
              <a:ext cx="1896557" cy="1772642"/>
              <a:chOff x="1685919" y="596839"/>
              <a:chExt cx="1896557" cy="1772642"/>
            </a:xfrm>
          </p:grpSpPr>
          <p:sp>
            <p:nvSpPr>
              <p:cNvPr id="14" name="Rectangle 13"/>
              <p:cNvSpPr/>
              <p:nvPr/>
            </p:nvSpPr>
            <p:spPr bwMode="auto">
              <a:xfrm>
                <a:off x="1685919"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Big data</a:t>
                </a:r>
              </a:p>
            </p:txBody>
          </p:sp>
          <p:pic>
            <p:nvPicPr>
              <p:cNvPr id="15" name="Picture 3" descr="C:\Users\Jonahs\Dropbox\Projects SCOTT\MEET Windows Azure\source\Background\tile-icon-bigda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2075"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5673977" y="2467965"/>
              <a:ext cx="1896557" cy="1772642"/>
              <a:chOff x="3671322" y="4341709"/>
              <a:chExt cx="1896557" cy="1772642"/>
            </a:xfrm>
          </p:grpSpPr>
          <p:sp>
            <p:nvSpPr>
              <p:cNvPr id="17" name="Rectangle 16"/>
              <p:cNvSpPr/>
              <p:nvPr/>
            </p:nvSpPr>
            <p:spPr bwMode="auto">
              <a:xfrm>
                <a:off x="3671322"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Caching</a:t>
                </a:r>
              </a:p>
            </p:txBody>
          </p:sp>
          <p:pic>
            <p:nvPicPr>
              <p:cNvPr id="18" name="Picture 4" descr="C:\Users\Jonahs\Dropbox\Projects SCOTT\MEET Windows Azure\source\Background\tile-icon-cach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3856" y="464308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p:cNvGrpSpPr/>
            <p:nvPr/>
          </p:nvGrpSpPr>
          <p:grpSpPr>
            <a:xfrm>
              <a:off x="5673978" y="4315831"/>
              <a:ext cx="1896557" cy="1772642"/>
              <a:chOff x="5656726" y="4341709"/>
              <a:chExt cx="1896557" cy="1772642"/>
            </a:xfrm>
          </p:grpSpPr>
          <p:sp>
            <p:nvSpPr>
              <p:cNvPr id="20" name="Rectangle 19"/>
              <p:cNvSpPr/>
              <p:nvPr/>
            </p:nvSpPr>
            <p:spPr bwMode="auto">
              <a:xfrm>
                <a:off x="5656726"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CDN</a:t>
                </a:r>
              </a:p>
            </p:txBody>
          </p:sp>
          <p:pic>
            <p:nvPicPr>
              <p:cNvPr id="21" name="Picture 5" descr="C:\Users\Jonahs\Dropbox\Projects SCOTT\MEET Windows Azure\source\Background\tile-icon-CD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9260"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p:cNvGrpSpPr/>
            <p:nvPr/>
          </p:nvGrpSpPr>
          <p:grpSpPr>
            <a:xfrm>
              <a:off x="3705827" y="622717"/>
              <a:ext cx="1896557" cy="1772642"/>
              <a:chOff x="3671323" y="596839"/>
              <a:chExt cx="1896557" cy="1772642"/>
            </a:xfrm>
          </p:grpSpPr>
          <p:sp>
            <p:nvSpPr>
              <p:cNvPr id="23" name="Rectangle 22"/>
              <p:cNvSpPr/>
              <p:nvPr/>
            </p:nvSpPr>
            <p:spPr bwMode="auto">
              <a:xfrm>
                <a:off x="3671323"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Database</a:t>
                </a:r>
              </a:p>
            </p:txBody>
          </p:sp>
          <p:pic>
            <p:nvPicPr>
              <p:cNvPr id="24" name="Picture 6" descr="C:\Users\Jonahs\Dropbox\Projects SCOTT\MEET Windows Azure\source\Background\tile-icon-databas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3856"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p:cNvGrpSpPr/>
            <p:nvPr/>
          </p:nvGrpSpPr>
          <p:grpSpPr>
            <a:xfrm>
              <a:off x="9628379" y="2467965"/>
              <a:ext cx="1896557" cy="1772642"/>
              <a:chOff x="9645631" y="2476591"/>
              <a:chExt cx="1896557" cy="1772642"/>
            </a:xfrm>
          </p:grpSpPr>
          <p:sp>
            <p:nvSpPr>
              <p:cNvPr id="26" name="Rectangle 25"/>
              <p:cNvSpPr/>
              <p:nvPr/>
            </p:nvSpPr>
            <p:spPr bwMode="auto">
              <a:xfrm>
                <a:off x="9645631" y="2476591"/>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Identity</a:t>
                </a:r>
              </a:p>
            </p:txBody>
          </p:sp>
          <p:pic>
            <p:nvPicPr>
              <p:cNvPr id="27" name="Picture 7" descr="C:\Users\Jonahs\Dropbox\Projects SCOTT\MEET Windows Azure\source\Background\tile-icon-identity.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68165" y="270556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p:cNvGrpSpPr/>
            <p:nvPr/>
          </p:nvGrpSpPr>
          <p:grpSpPr>
            <a:xfrm>
              <a:off x="3705827" y="4315831"/>
              <a:ext cx="1896557" cy="1772642"/>
              <a:chOff x="5665775" y="596839"/>
              <a:chExt cx="1896557" cy="1772642"/>
            </a:xfrm>
          </p:grpSpPr>
          <p:sp>
            <p:nvSpPr>
              <p:cNvPr id="29" name="Rectangle 28"/>
              <p:cNvSpPr/>
              <p:nvPr/>
            </p:nvSpPr>
            <p:spPr bwMode="auto">
              <a:xfrm>
                <a:off x="5665775"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Media</a:t>
                </a:r>
              </a:p>
            </p:txBody>
          </p:sp>
          <p:pic>
            <p:nvPicPr>
              <p:cNvPr id="30" name="Picture 8" descr="C:\Users\Jonahs\Dropbox\Projects SCOTT\MEET Windows Azure\source\Background\tile-icon-media.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88309" y="89821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p:cNvGrpSpPr/>
            <p:nvPr/>
          </p:nvGrpSpPr>
          <p:grpSpPr>
            <a:xfrm>
              <a:off x="7651179" y="2466267"/>
              <a:ext cx="1896557" cy="1772642"/>
              <a:chOff x="7651179" y="2466267"/>
              <a:chExt cx="1896557" cy="1772642"/>
            </a:xfrm>
          </p:grpSpPr>
          <p:sp>
            <p:nvSpPr>
              <p:cNvPr id="32" name="Rectangle 31"/>
              <p:cNvSpPr/>
              <p:nvPr/>
            </p:nvSpPr>
            <p:spPr bwMode="auto">
              <a:xfrm>
                <a:off x="7651179"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Messaging</a:t>
                </a:r>
              </a:p>
            </p:txBody>
          </p:sp>
          <p:pic>
            <p:nvPicPr>
              <p:cNvPr id="33" name="Picture 9" descr="C:\Users\Jonahs\Dropbox\Projects SCOTT\MEET Windows Azure\source\Background\tile-icon-messaging.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73712"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7651178" y="4315831"/>
              <a:ext cx="1896557" cy="1772642"/>
              <a:chOff x="7651178" y="4341709"/>
              <a:chExt cx="1896557" cy="1772642"/>
            </a:xfrm>
          </p:grpSpPr>
          <p:sp>
            <p:nvSpPr>
              <p:cNvPr id="35" name="Rectangle 34"/>
              <p:cNvSpPr/>
              <p:nvPr/>
            </p:nvSpPr>
            <p:spPr bwMode="auto">
              <a:xfrm>
                <a:off x="7651178"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Networking</a:t>
                </a:r>
              </a:p>
            </p:txBody>
          </p:sp>
          <p:pic>
            <p:nvPicPr>
              <p:cNvPr id="36" name="Picture 10" descr="C:\Users\Jonahs\Dropbox\Projects SCOTT\MEET Windows Azure\source\Background\tile-icon-network.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73712"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 name="Group 36"/>
            <p:cNvGrpSpPr/>
            <p:nvPr/>
          </p:nvGrpSpPr>
          <p:grpSpPr>
            <a:xfrm>
              <a:off x="7659356" y="622717"/>
              <a:ext cx="1896557" cy="1772642"/>
              <a:chOff x="5665775" y="2466267"/>
              <a:chExt cx="1896557" cy="1772642"/>
            </a:xfrm>
          </p:grpSpPr>
          <p:sp>
            <p:nvSpPr>
              <p:cNvPr id="38" name="Rectangle 37"/>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Traffic</a:t>
                </a:r>
              </a:p>
            </p:txBody>
          </p:sp>
          <p:pic>
            <p:nvPicPr>
              <p:cNvPr id="39"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0943560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22"/>
          <p:cNvSpPr>
            <a:spLocks noEditPoints="1"/>
          </p:cNvSpPr>
          <p:nvPr/>
        </p:nvSpPr>
        <p:spPr bwMode="auto">
          <a:xfrm flipH="1">
            <a:off x="2209800" y="2252750"/>
            <a:ext cx="2323116" cy="2716558"/>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182880" rIns="0" bIns="34295" rtlCol="0" anchor="ctr"/>
          <a:lstStyle/>
          <a:p>
            <a:pPr algn="ctr" defTabSz="914363" fontAlgn="base">
              <a:lnSpc>
                <a:spcPct val="90000"/>
              </a:lnSpc>
              <a:spcBef>
                <a:spcPct val="0"/>
              </a:spcBef>
              <a:spcAft>
                <a:spcPct val="0"/>
              </a:spcAft>
              <a:buSzPct val="90000"/>
            </a:pPr>
            <a:r>
              <a:rPr lang="en-US" sz="7200" b="1" kern="0" dirty="0">
                <a:gradFill>
                  <a:gsLst>
                    <a:gs pos="85000">
                      <a:srgbClr val="FFFFFF"/>
                    </a:gs>
                    <a:gs pos="0">
                      <a:srgbClr val="FFFFFF"/>
                    </a:gs>
                  </a:gsLst>
                  <a:lin ang="5400000" scaled="0"/>
                </a:gradFill>
                <a:ea typeface="Segoe UI" pitchFamily="34" charset="0"/>
                <a:cs typeface="Segoe UI" pitchFamily="34" charset="0"/>
              </a:rPr>
              <a:t>DB</a:t>
            </a:r>
          </a:p>
        </p:txBody>
      </p:sp>
      <p:sp>
        <p:nvSpPr>
          <p:cNvPr id="15" name="Title 1"/>
          <p:cNvSpPr txBox="1">
            <a:spLocks/>
          </p:cNvSpPr>
          <p:nvPr/>
        </p:nvSpPr>
        <p:spPr>
          <a:xfrm>
            <a:off x="4724401" y="2378917"/>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a:solidFill>
                  <a:srgbClr val="5F5F5F">
                    <a:alpha val="99000"/>
                  </a:srgbClr>
                </a:solidFill>
              </a:rPr>
              <a:t>SQL Database</a:t>
            </a:r>
          </a:p>
        </p:txBody>
      </p:sp>
      <p:sp>
        <p:nvSpPr>
          <p:cNvPr id="25" name="Content Placeholder 2"/>
          <p:cNvSpPr txBox="1">
            <a:spLocks/>
          </p:cNvSpPr>
          <p:nvPr/>
        </p:nvSpPr>
        <p:spPr>
          <a:xfrm>
            <a:off x="4747405" y="3177874"/>
            <a:ext cx="6380162" cy="169892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a:solidFill>
                  <a:srgbClr val="5F5F5F">
                    <a:alpha val="99000"/>
                  </a:srgbClr>
                </a:solidFill>
                <a:latin typeface="Segoe UI"/>
              </a:rPr>
              <a:t>Relational SQL Server Engine in the Cloud</a:t>
            </a:r>
          </a:p>
          <a:p>
            <a:pPr marL="3175" indent="0">
              <a:lnSpc>
                <a:spcPct val="100000"/>
              </a:lnSpc>
              <a:buNone/>
            </a:pPr>
            <a:r>
              <a:rPr lang="en-US" sz="2400" dirty="0">
                <a:solidFill>
                  <a:srgbClr val="5F5F5F">
                    <a:alpha val="99000"/>
                  </a:srgbClr>
                </a:solidFill>
                <a:latin typeface="Segoe UI"/>
              </a:rPr>
              <a:t>Clustered for high availability</a:t>
            </a:r>
          </a:p>
          <a:p>
            <a:pPr marL="3175" indent="0">
              <a:lnSpc>
                <a:spcPct val="100000"/>
              </a:lnSpc>
              <a:buNone/>
            </a:pPr>
            <a:r>
              <a:rPr lang="en-US" sz="2400" dirty="0">
                <a:solidFill>
                  <a:srgbClr val="5F5F5F">
                    <a:alpha val="99000"/>
                  </a:srgbClr>
                </a:solidFill>
                <a:latin typeface="Segoe UI"/>
              </a:rPr>
              <a:t>Fully Managed Service</a:t>
            </a:r>
          </a:p>
          <a:p>
            <a:pPr marL="3175" indent="0">
              <a:lnSpc>
                <a:spcPct val="100000"/>
              </a:lnSpc>
              <a:buNone/>
            </a:pPr>
            <a:r>
              <a:rPr lang="en-US" sz="2400" dirty="0">
                <a:solidFill>
                  <a:srgbClr val="5F5F5F">
                    <a:alpha val="99000"/>
                  </a:srgbClr>
                </a:solidFill>
                <a:latin typeface="Segoe UI"/>
              </a:rPr>
              <a:t>SQL Reporting support</a:t>
            </a:r>
          </a:p>
        </p:txBody>
      </p:sp>
      <p:sp>
        <p:nvSpPr>
          <p:cNvPr id="26" name="Title 1"/>
          <p:cNvSpPr>
            <a:spLocks noGrp="1"/>
          </p:cNvSpPr>
          <p:nvPr>
            <p:ph type="ctrTitle"/>
          </p:nvPr>
        </p:nvSpPr>
        <p:spPr>
          <a:xfrm>
            <a:off x="2286000" y="381001"/>
            <a:ext cx="7620000" cy="914400"/>
          </a:xfrm>
        </p:spPr>
        <p:txBody>
          <a:bodyPr>
            <a:normAutofit/>
          </a:bodyPr>
          <a:lstStyle/>
          <a:p>
            <a:pPr>
              <a:spcBef>
                <a:spcPct val="20000"/>
              </a:spcBef>
            </a:pPr>
            <a:r>
              <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cs typeface="Arial" pitchFamily="34" charset="0"/>
              </a:rPr>
              <a:t>SQL Database</a:t>
            </a:r>
          </a:p>
        </p:txBody>
      </p:sp>
    </p:spTree>
    <p:extLst>
      <p:ext uri="{BB962C8B-B14F-4D97-AF65-F5344CB8AC3E}">
        <p14:creationId xmlns:p14="http://schemas.microsoft.com/office/powerpoint/2010/main" val="393108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250"/>
                                        <p:tgtEl>
                                          <p:spTgt spid="1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25">
                                            <p:txEl>
                                              <p:pRg st="0" end="0"/>
                                            </p:txEl>
                                          </p:spTgt>
                                        </p:tgtEl>
                                        <p:attrNameLst>
                                          <p:attrName>style.visibility</p:attrName>
                                        </p:attrNameLst>
                                      </p:cBhvr>
                                      <p:to>
                                        <p:strVal val="visible"/>
                                      </p:to>
                                    </p:set>
                                    <p:animEffect transition="in" filter="fade">
                                      <p:cBhvr>
                                        <p:cTn id="15" dur="250"/>
                                        <p:tgtEl>
                                          <p:spTgt spid="25">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25">
                                            <p:txEl>
                                              <p:pRg st="1" end="1"/>
                                            </p:txEl>
                                          </p:spTgt>
                                        </p:tgtEl>
                                        <p:attrNameLst>
                                          <p:attrName>style.visibility</p:attrName>
                                        </p:attrNameLst>
                                      </p:cBhvr>
                                      <p:to>
                                        <p:strVal val="visible"/>
                                      </p:to>
                                    </p:set>
                                    <p:animEffect transition="in" filter="fade">
                                      <p:cBhvr>
                                        <p:cTn id="19" dur="250"/>
                                        <p:tgtEl>
                                          <p:spTgt spid="25">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25">
                                            <p:txEl>
                                              <p:pRg st="2" end="2"/>
                                            </p:txEl>
                                          </p:spTgt>
                                        </p:tgtEl>
                                        <p:attrNameLst>
                                          <p:attrName>style.visibility</p:attrName>
                                        </p:attrNameLst>
                                      </p:cBhvr>
                                      <p:to>
                                        <p:strVal val="visible"/>
                                      </p:to>
                                    </p:set>
                                    <p:animEffect transition="in" filter="fade">
                                      <p:cBhvr>
                                        <p:cTn id="23" dur="250"/>
                                        <p:tgtEl>
                                          <p:spTgt spid="25">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250"/>
                                  </p:stCondLst>
                                  <p:childTnLst>
                                    <p:set>
                                      <p:cBhvr>
                                        <p:cTn id="26" dur="1" fill="hold">
                                          <p:stCondLst>
                                            <p:cond delay="0"/>
                                          </p:stCondLst>
                                        </p:cTn>
                                        <p:tgtEl>
                                          <p:spTgt spid="25">
                                            <p:txEl>
                                              <p:pRg st="3" end="3"/>
                                            </p:txEl>
                                          </p:spTgt>
                                        </p:tgtEl>
                                        <p:attrNameLst>
                                          <p:attrName>style.visibility</p:attrName>
                                        </p:attrNameLst>
                                      </p:cBhvr>
                                      <p:to>
                                        <p:strVal val="visible"/>
                                      </p:to>
                                    </p:set>
                                    <p:animEffect transition="in" filter="fade">
                                      <p:cBhvr>
                                        <p:cTn id="27" dur="250"/>
                                        <p:tgtEl>
                                          <p:spTgt spid="2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25"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381001"/>
            <a:ext cx="7620000" cy="914400"/>
          </a:xfrm>
        </p:spPr>
        <p:txBody>
          <a:bodyPr>
            <a:normAutofit/>
          </a:bodyPr>
          <a:lstStyle/>
          <a:p>
            <a:pPr>
              <a:spcBef>
                <a:spcPct val="20000"/>
              </a:spcBef>
            </a:pPr>
            <a:r>
              <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cs typeface="Arial" pitchFamily="34" charset="0"/>
              </a:rPr>
              <a:t>Azure Data Centers</a:t>
            </a:r>
          </a:p>
        </p:txBody>
      </p:sp>
      <p:pic>
        <p:nvPicPr>
          <p:cNvPr id="3" name="Picture 6" descr="\\server3\InternalBin\Resource DVD\DVD_ART36\Artwork_Imagery\Icons - Illustrations\Maps Globes\world map Transparent blue.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524001" y="2200275"/>
            <a:ext cx="3600197" cy="3878226"/>
          </a:xfrm>
          <a:prstGeom prst="rect">
            <a:avLst/>
          </a:prstGeom>
          <a:solidFill>
            <a:schemeClr val="tx2"/>
          </a:solidFill>
        </p:spPr>
      </p:pic>
      <p:pic>
        <p:nvPicPr>
          <p:cNvPr id="4" name="Picture 3" descr="\\server3\InternalBin\Resource DVD\DVD_ART36\Artwork_Imagery\Icons - Illustrations\Maps Globes\world map Transparent blue.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132534" y="2209800"/>
            <a:ext cx="1943606" cy="3878226"/>
          </a:xfrm>
          <a:prstGeom prst="rect">
            <a:avLst/>
          </a:prstGeom>
          <a:solidFill>
            <a:schemeClr val="tx2"/>
          </a:solidFill>
        </p:spPr>
      </p:pic>
      <p:pic>
        <p:nvPicPr>
          <p:cNvPr id="5" name="Picture 6" descr="\\server3\InternalBin\Resource DVD\DVD_ART36\Artwork_Imagery\Icons - Illustrations\Maps Globes\world map Transparent blue.png"/>
          <p:cNvPicPr>
            <a:picLocks noChangeAspect="1" noChangeArrowheads="1"/>
          </p:cNvPicPr>
          <p:nvPr/>
        </p:nvPicPr>
        <p:blipFill>
          <a:blip r:embed="rId5" cstate="screen">
            <a:extLst>
              <a:ext uri="{28A0092B-C50C-407E-A947-70E740481C1C}">
                <a14:useLocalDpi xmlns:a14="http://schemas.microsoft.com/office/drawing/2010/main"/>
              </a:ext>
            </a:extLst>
          </a:blip>
          <a:srcRect r="-1748"/>
          <a:stretch>
            <a:fillRect/>
          </a:stretch>
        </p:blipFill>
        <p:spPr bwMode="auto">
          <a:xfrm>
            <a:off x="7083286" y="2209800"/>
            <a:ext cx="3584715" cy="3878226"/>
          </a:xfrm>
          <a:prstGeom prst="rect">
            <a:avLst/>
          </a:prstGeom>
          <a:solidFill>
            <a:schemeClr val="tx2"/>
          </a:solidFill>
        </p:spPr>
      </p:pic>
      <p:sp>
        <p:nvSpPr>
          <p:cNvPr id="6" name="TextBox 5"/>
          <p:cNvSpPr txBox="1">
            <a:spLocks noChangeArrowheads="1"/>
          </p:cNvSpPr>
          <p:nvPr/>
        </p:nvSpPr>
        <p:spPr bwMode="auto">
          <a:xfrm>
            <a:off x="1977880" y="1524000"/>
            <a:ext cx="2689643" cy="707886"/>
          </a:xfrm>
          <a:prstGeom prst="rect">
            <a:avLst/>
          </a:prstGeom>
          <a:noFill/>
          <a:ln w="9525">
            <a:noFill/>
            <a:miter lim="800000"/>
            <a:headEnd/>
            <a:tailEnd/>
          </a:ln>
        </p:spPr>
        <p:txBody>
          <a:bodyPr wrap="square">
            <a:spAutoFit/>
          </a:bodyPr>
          <a:lstStyle/>
          <a:p>
            <a:pPr algn="ctr" eaLnBrk="0" hangingPunct="0"/>
            <a:r>
              <a:rPr lang="en-US" sz="2000" b="1" dirty="0">
                <a:gradFill>
                  <a:gsLst>
                    <a:gs pos="0">
                      <a:schemeClr val="tx1"/>
                    </a:gs>
                    <a:gs pos="86000">
                      <a:schemeClr val="tx1"/>
                    </a:gs>
                  </a:gsLst>
                  <a:lin ang="5400000" scaled="0"/>
                </a:gradFill>
                <a:effectLst>
                  <a:outerShdw blurRad="63500" algn="ctr" rotWithShape="0">
                    <a:schemeClr val="tx1">
                      <a:alpha val="60000"/>
                    </a:schemeClr>
                  </a:outerShdw>
                </a:effectLst>
              </a:rPr>
              <a:t>North America Region </a:t>
            </a:r>
          </a:p>
        </p:txBody>
      </p:sp>
      <p:sp>
        <p:nvSpPr>
          <p:cNvPr id="7" name="TextBox 8"/>
          <p:cNvSpPr txBox="1">
            <a:spLocks noChangeArrowheads="1"/>
          </p:cNvSpPr>
          <p:nvPr/>
        </p:nvSpPr>
        <p:spPr bwMode="auto">
          <a:xfrm>
            <a:off x="5743751" y="4056433"/>
            <a:ext cx="1536939" cy="369888"/>
          </a:xfrm>
          <a:prstGeom prst="rect">
            <a:avLst/>
          </a:prstGeom>
          <a:noFill/>
          <a:ln w="9525">
            <a:noFill/>
            <a:miter lim="800000"/>
            <a:headEnd/>
            <a:tailEnd/>
          </a:ln>
        </p:spPr>
        <p:txBody>
          <a:bodyPr wrap="square">
            <a:spAutoFit/>
          </a:bodyPr>
          <a:lstStyle/>
          <a:p>
            <a:pPr eaLnBrk="0" hangingPunct="0"/>
            <a:endParaRPr lang="en-US" b="1" dirty="0">
              <a:effectLst>
                <a:outerShdw blurRad="38100" dist="38100" dir="2700000" algn="tl">
                  <a:srgbClr val="000000">
                    <a:alpha val="43137"/>
                  </a:srgbClr>
                </a:outerShdw>
              </a:effectLst>
              <a:latin typeface="+mj-lt"/>
            </a:endParaRPr>
          </a:p>
        </p:txBody>
      </p:sp>
      <p:sp>
        <p:nvSpPr>
          <p:cNvPr id="8" name="TextBox 9"/>
          <p:cNvSpPr txBox="1">
            <a:spLocks noChangeArrowheads="1"/>
          </p:cNvSpPr>
          <p:nvPr/>
        </p:nvSpPr>
        <p:spPr bwMode="auto">
          <a:xfrm>
            <a:off x="5323900" y="1545350"/>
            <a:ext cx="1560874" cy="707886"/>
          </a:xfrm>
          <a:prstGeom prst="rect">
            <a:avLst/>
          </a:prstGeom>
          <a:noFill/>
          <a:ln w="9525">
            <a:noFill/>
            <a:miter lim="800000"/>
            <a:headEnd/>
            <a:tailEnd/>
          </a:ln>
        </p:spPr>
        <p:txBody>
          <a:bodyPr wrap="square">
            <a:spAutoFit/>
          </a:bodyPr>
          <a:lstStyle/>
          <a:p>
            <a:pPr algn="ctr" eaLnBrk="0" hangingPunct="0"/>
            <a:r>
              <a:rPr lang="en-US" sz="2000" b="1" dirty="0">
                <a:gradFill>
                  <a:gsLst>
                    <a:gs pos="0">
                      <a:schemeClr val="tx1"/>
                    </a:gs>
                    <a:gs pos="86000">
                      <a:schemeClr val="tx1"/>
                    </a:gs>
                  </a:gsLst>
                  <a:lin ang="5400000" scaled="0"/>
                </a:gradFill>
                <a:effectLst>
                  <a:outerShdw blurRad="63500" algn="ctr" rotWithShape="0">
                    <a:schemeClr val="tx1">
                      <a:alpha val="60000"/>
                    </a:schemeClr>
                  </a:outerShdw>
                </a:effectLst>
              </a:rPr>
              <a:t>Europe Region </a:t>
            </a:r>
          </a:p>
        </p:txBody>
      </p:sp>
      <p:sp>
        <p:nvSpPr>
          <p:cNvPr id="9" name="TextBox 9"/>
          <p:cNvSpPr txBox="1">
            <a:spLocks noChangeArrowheads="1"/>
          </p:cNvSpPr>
          <p:nvPr/>
        </p:nvSpPr>
        <p:spPr bwMode="auto">
          <a:xfrm>
            <a:off x="7579965" y="1562520"/>
            <a:ext cx="2583711" cy="400110"/>
          </a:xfrm>
          <a:prstGeom prst="rect">
            <a:avLst/>
          </a:prstGeom>
          <a:noFill/>
          <a:ln w="9525">
            <a:noFill/>
            <a:miter lim="800000"/>
            <a:headEnd/>
            <a:tailEnd/>
          </a:ln>
        </p:spPr>
        <p:txBody>
          <a:bodyPr wrap="square">
            <a:spAutoFit/>
          </a:bodyPr>
          <a:lstStyle/>
          <a:p>
            <a:pPr algn="ctr" eaLnBrk="0" hangingPunct="0"/>
            <a:r>
              <a:rPr lang="en-US" sz="2000" b="1" dirty="0">
                <a:gradFill>
                  <a:gsLst>
                    <a:gs pos="0">
                      <a:schemeClr val="tx1"/>
                    </a:gs>
                    <a:gs pos="86000">
                      <a:schemeClr val="tx1"/>
                    </a:gs>
                  </a:gsLst>
                  <a:lin ang="5400000" scaled="0"/>
                </a:gradFill>
                <a:effectLst>
                  <a:outerShdw blurRad="63500" algn="ctr" rotWithShape="0">
                    <a:schemeClr val="tx1">
                      <a:alpha val="60000"/>
                    </a:schemeClr>
                  </a:outerShdw>
                </a:effectLst>
              </a:rPr>
              <a:t>Asia Pacific Region </a:t>
            </a:r>
          </a:p>
        </p:txBody>
      </p:sp>
      <p:grpSp>
        <p:nvGrpSpPr>
          <p:cNvPr id="10" name="Group 9"/>
          <p:cNvGrpSpPr/>
          <p:nvPr/>
        </p:nvGrpSpPr>
        <p:grpSpPr>
          <a:xfrm>
            <a:off x="3296111" y="3339329"/>
            <a:ext cx="443028" cy="394473"/>
            <a:chOff x="1933575" y="510402"/>
            <a:chExt cx="590550" cy="394473"/>
          </a:xfrm>
        </p:grpSpPr>
        <p:sp>
          <p:nvSpPr>
            <p:cNvPr id="11" name="Oval 10"/>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a:gradFill>
                  <a:gsLst>
                    <a:gs pos="0">
                      <a:srgbClr val="000000"/>
                    </a:gs>
                    <a:gs pos="100000">
                      <a:srgbClr val="000000"/>
                    </a:gs>
                  </a:gsLst>
                  <a:lin ang="5400000" scaled="0"/>
                </a:gradFill>
              </a:endParaRPr>
            </a:p>
          </p:txBody>
        </p:sp>
        <p:grpSp>
          <p:nvGrpSpPr>
            <p:cNvPr id="12" name="Group 110"/>
            <p:cNvGrpSpPr/>
            <p:nvPr/>
          </p:nvGrpSpPr>
          <p:grpSpPr>
            <a:xfrm>
              <a:off x="2048154" y="510402"/>
              <a:ext cx="407419" cy="345058"/>
              <a:chOff x="-2293085" y="806266"/>
              <a:chExt cx="319677" cy="345058"/>
            </a:xfrm>
          </p:grpSpPr>
          <p:pic>
            <p:nvPicPr>
              <p:cNvPr id="13" name="Picture 29" descr="Server"/>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14" name="Picture 9" descr="D:\Aeshen\TechNet 2006\12-December\Msft-longhorn-papers\TDM Deck\Windows Illustration Icons\Internet.png"/>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sp>
        <p:nvSpPr>
          <p:cNvPr id="15" name="TextBox 13"/>
          <p:cNvSpPr txBox="1">
            <a:spLocks noChangeArrowheads="1"/>
          </p:cNvSpPr>
          <p:nvPr/>
        </p:nvSpPr>
        <p:spPr bwMode="auto">
          <a:xfrm>
            <a:off x="3924925" y="3924068"/>
            <a:ext cx="1097128" cy="246221"/>
          </a:xfrm>
          <a:prstGeom prst="rect">
            <a:avLst/>
          </a:prstGeom>
          <a:solidFill>
            <a:schemeClr val="tx1">
              <a:alpha val="69000"/>
            </a:schemeClr>
          </a:solidFill>
          <a:ln w="9525">
            <a:noFill/>
            <a:miter lim="800000"/>
            <a:headEnd/>
            <a:tailEnd/>
          </a:ln>
        </p:spPr>
        <p:txBody>
          <a:bodyPr wrap="square">
            <a:spAutoFit/>
          </a:bodyPr>
          <a:lstStyle>
            <a:defPPr>
              <a:defRPr lang="en-US"/>
            </a:defPPr>
            <a:lvl1pPr>
              <a:defRPr sz="1000">
                <a:solidFill>
                  <a:schemeClr val="bg1"/>
                </a:solidFill>
                <a:effectLst>
                  <a:outerShdw blurRad="63500" algn="ctr" rotWithShape="0">
                    <a:schemeClr val="tx1">
                      <a:alpha val="60000"/>
                    </a:schemeClr>
                  </a:outerShdw>
                </a:effectLst>
              </a:defRPr>
            </a:lvl1pPr>
          </a:lstStyle>
          <a:p>
            <a:r>
              <a:rPr lang="en-US" dirty="0"/>
              <a:t>S. Central – U.S. </a:t>
            </a:r>
          </a:p>
        </p:txBody>
      </p:sp>
      <p:grpSp>
        <p:nvGrpSpPr>
          <p:cNvPr id="16" name="Group 15"/>
          <p:cNvGrpSpPr/>
          <p:nvPr/>
        </p:nvGrpSpPr>
        <p:grpSpPr>
          <a:xfrm>
            <a:off x="3167490" y="3748904"/>
            <a:ext cx="443028" cy="394473"/>
            <a:chOff x="1933575" y="510402"/>
            <a:chExt cx="590550" cy="394473"/>
          </a:xfrm>
        </p:grpSpPr>
        <p:sp>
          <p:nvSpPr>
            <p:cNvPr id="17" name="Oval 16"/>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a:gradFill>
                  <a:gsLst>
                    <a:gs pos="0">
                      <a:srgbClr val="000000"/>
                    </a:gs>
                    <a:gs pos="100000">
                      <a:srgbClr val="000000"/>
                    </a:gs>
                  </a:gsLst>
                  <a:lin ang="5400000" scaled="0"/>
                </a:gradFill>
              </a:endParaRPr>
            </a:p>
          </p:txBody>
        </p:sp>
        <p:grpSp>
          <p:nvGrpSpPr>
            <p:cNvPr id="18" name="Group 110"/>
            <p:cNvGrpSpPr/>
            <p:nvPr/>
          </p:nvGrpSpPr>
          <p:grpSpPr>
            <a:xfrm>
              <a:off x="2048154" y="510402"/>
              <a:ext cx="407419" cy="345058"/>
              <a:chOff x="-2293085" y="806266"/>
              <a:chExt cx="319677" cy="345058"/>
            </a:xfrm>
          </p:grpSpPr>
          <p:pic>
            <p:nvPicPr>
              <p:cNvPr id="19" name="Picture 29" descr="Server"/>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20" name="Picture 9" descr="D:\Aeshen\TechNet 2006\12-December\Msft-longhorn-papers\TDM Deck\Windows Illustration Icons\Internet.png"/>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cxnSp>
        <p:nvCxnSpPr>
          <p:cNvPr id="21" name="Straight Connector 20"/>
          <p:cNvCxnSpPr/>
          <p:nvPr/>
        </p:nvCxnSpPr>
        <p:spPr>
          <a:xfrm flipV="1">
            <a:off x="3581937" y="4086225"/>
            <a:ext cx="342989" cy="0"/>
          </a:xfrm>
          <a:prstGeom prst="line">
            <a:avLst/>
          </a:prstGeom>
          <a:ln w="15875"/>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5332611" y="3120254"/>
            <a:ext cx="443028" cy="394473"/>
            <a:chOff x="1933575" y="510402"/>
            <a:chExt cx="590550" cy="394473"/>
          </a:xfrm>
        </p:grpSpPr>
        <p:sp>
          <p:nvSpPr>
            <p:cNvPr id="23" name="Oval 22"/>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a:gradFill>
                  <a:gsLst>
                    <a:gs pos="0">
                      <a:srgbClr val="000000"/>
                    </a:gs>
                    <a:gs pos="100000">
                      <a:srgbClr val="000000"/>
                    </a:gs>
                  </a:gsLst>
                  <a:lin ang="5400000" scaled="0"/>
                </a:gradFill>
              </a:endParaRPr>
            </a:p>
          </p:txBody>
        </p:sp>
        <p:grpSp>
          <p:nvGrpSpPr>
            <p:cNvPr id="24" name="Group 110"/>
            <p:cNvGrpSpPr/>
            <p:nvPr/>
          </p:nvGrpSpPr>
          <p:grpSpPr>
            <a:xfrm>
              <a:off x="2048154" y="510402"/>
              <a:ext cx="407419" cy="345058"/>
              <a:chOff x="-2293085" y="806266"/>
              <a:chExt cx="319677" cy="345058"/>
            </a:xfrm>
          </p:grpSpPr>
          <p:pic>
            <p:nvPicPr>
              <p:cNvPr id="25" name="Picture 29" descr="Server"/>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26" name="Picture 9" descr="D:\Aeshen\TechNet 2006\12-December\Msft-longhorn-papers\TDM Deck\Windows Illustration Icons\Internet.png"/>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sp>
        <p:nvSpPr>
          <p:cNvPr id="27" name="TextBox 13"/>
          <p:cNvSpPr txBox="1">
            <a:spLocks noChangeArrowheads="1"/>
          </p:cNvSpPr>
          <p:nvPr/>
        </p:nvSpPr>
        <p:spPr bwMode="auto">
          <a:xfrm>
            <a:off x="6278668" y="3552900"/>
            <a:ext cx="791375" cy="246221"/>
          </a:xfrm>
          <a:prstGeom prst="rect">
            <a:avLst/>
          </a:prstGeom>
          <a:solidFill>
            <a:schemeClr val="tx1">
              <a:alpha val="69000"/>
            </a:schemeClr>
          </a:solidFill>
          <a:ln w="9525">
            <a:noFill/>
            <a:miter lim="800000"/>
            <a:headEnd/>
            <a:tailEnd/>
          </a:ln>
        </p:spPr>
        <p:txBody>
          <a:bodyPr wrap="square">
            <a:spAutoFit/>
          </a:bodyPr>
          <a:lstStyle>
            <a:defPPr>
              <a:defRPr lang="en-US"/>
            </a:defPPr>
            <a:lvl1pPr>
              <a:defRPr sz="1000">
                <a:solidFill>
                  <a:schemeClr val="bg1"/>
                </a:solidFill>
                <a:effectLst>
                  <a:outerShdw blurRad="63500" algn="ctr" rotWithShape="0">
                    <a:schemeClr val="tx1">
                      <a:alpha val="60000"/>
                    </a:schemeClr>
                  </a:outerShdw>
                </a:effectLst>
              </a:defRPr>
            </a:lvl1pPr>
          </a:lstStyle>
          <a:p>
            <a:r>
              <a:rPr lang="en-US" dirty="0"/>
              <a:t>W. Europe  </a:t>
            </a:r>
          </a:p>
        </p:txBody>
      </p:sp>
      <p:cxnSp>
        <p:nvCxnSpPr>
          <p:cNvPr id="28" name="Straight Connector 27"/>
          <p:cNvCxnSpPr/>
          <p:nvPr/>
        </p:nvCxnSpPr>
        <p:spPr>
          <a:xfrm flipV="1">
            <a:off x="6075754" y="3695700"/>
            <a:ext cx="205794"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9" name="TextBox 13"/>
          <p:cNvSpPr txBox="1">
            <a:spLocks noChangeArrowheads="1"/>
          </p:cNvSpPr>
          <p:nvPr/>
        </p:nvSpPr>
        <p:spPr bwMode="auto">
          <a:xfrm>
            <a:off x="3932072" y="3540784"/>
            <a:ext cx="1097128" cy="246221"/>
          </a:xfrm>
          <a:prstGeom prst="rect">
            <a:avLst/>
          </a:prstGeom>
          <a:solidFill>
            <a:schemeClr val="tx1">
              <a:alpha val="69000"/>
            </a:schemeClr>
          </a:solidFill>
          <a:ln w="9525">
            <a:noFill/>
            <a:miter lim="800000"/>
            <a:headEnd/>
            <a:tailEnd/>
          </a:ln>
        </p:spPr>
        <p:txBody>
          <a:bodyPr wrap="square">
            <a:spAutoFit/>
          </a:bodyPr>
          <a:lstStyle>
            <a:defPPr>
              <a:defRPr lang="en-US"/>
            </a:defPPr>
            <a:lvl1pPr>
              <a:defRPr sz="1000">
                <a:solidFill>
                  <a:schemeClr val="bg1"/>
                </a:solidFill>
                <a:effectLst>
                  <a:outerShdw blurRad="63500" algn="ctr" rotWithShape="0">
                    <a:schemeClr val="tx1">
                      <a:alpha val="60000"/>
                    </a:schemeClr>
                  </a:outerShdw>
                </a:effectLst>
              </a:defRPr>
            </a:lvl1pPr>
          </a:lstStyle>
          <a:p>
            <a:r>
              <a:rPr lang="en-US" dirty="0"/>
              <a:t>N. Central – U.S. </a:t>
            </a:r>
          </a:p>
        </p:txBody>
      </p:sp>
      <p:cxnSp>
        <p:nvCxnSpPr>
          <p:cNvPr id="30" name="Straight Connector 29"/>
          <p:cNvCxnSpPr/>
          <p:nvPr/>
        </p:nvCxnSpPr>
        <p:spPr>
          <a:xfrm flipV="1">
            <a:off x="3712953" y="3676650"/>
            <a:ext cx="212653"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31" name="TextBox 13"/>
          <p:cNvSpPr txBox="1">
            <a:spLocks noChangeArrowheads="1"/>
          </p:cNvSpPr>
          <p:nvPr/>
        </p:nvSpPr>
        <p:spPr bwMode="auto">
          <a:xfrm>
            <a:off x="6278667" y="3123459"/>
            <a:ext cx="791374" cy="246221"/>
          </a:xfrm>
          <a:prstGeom prst="rect">
            <a:avLst/>
          </a:prstGeom>
          <a:solidFill>
            <a:schemeClr val="tx1">
              <a:alpha val="69000"/>
            </a:schemeClr>
          </a:solidFill>
          <a:ln w="9525">
            <a:noFill/>
            <a:miter lim="800000"/>
            <a:headEnd/>
            <a:tailEnd/>
          </a:ln>
        </p:spPr>
        <p:txBody>
          <a:bodyPr wrap="square">
            <a:spAutoFit/>
          </a:bodyPr>
          <a:lstStyle/>
          <a:p>
            <a:r>
              <a:rPr lang="en-US" sz="1000" dirty="0">
                <a:solidFill>
                  <a:schemeClr val="bg1"/>
                </a:solidFill>
                <a:effectLst>
                  <a:outerShdw blurRad="63500" algn="ctr" rotWithShape="0">
                    <a:schemeClr val="tx1">
                      <a:alpha val="60000"/>
                    </a:schemeClr>
                  </a:outerShdw>
                </a:effectLst>
              </a:rPr>
              <a:t>N. Europe  </a:t>
            </a:r>
          </a:p>
        </p:txBody>
      </p:sp>
      <p:cxnSp>
        <p:nvCxnSpPr>
          <p:cNvPr id="32" name="Straight Connector 31"/>
          <p:cNvCxnSpPr>
            <a:stCxn id="26" idx="3"/>
          </p:cNvCxnSpPr>
          <p:nvPr/>
        </p:nvCxnSpPr>
        <p:spPr>
          <a:xfrm flipV="1">
            <a:off x="5724213" y="3245329"/>
            <a:ext cx="355797" cy="101521"/>
          </a:xfrm>
          <a:prstGeom prst="line">
            <a:avLst/>
          </a:prstGeom>
          <a:ln w="15875"/>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8226583" y="3842059"/>
            <a:ext cx="443028" cy="394473"/>
            <a:chOff x="1933575" y="510402"/>
            <a:chExt cx="590550" cy="394473"/>
          </a:xfrm>
        </p:grpSpPr>
        <p:sp>
          <p:nvSpPr>
            <p:cNvPr id="34" name="Oval 33"/>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a:gradFill>
                  <a:gsLst>
                    <a:gs pos="0">
                      <a:srgbClr val="000000"/>
                    </a:gs>
                    <a:gs pos="100000">
                      <a:srgbClr val="000000"/>
                    </a:gs>
                  </a:gsLst>
                  <a:lin ang="5400000" scaled="0"/>
                </a:gradFill>
              </a:endParaRPr>
            </a:p>
          </p:txBody>
        </p:sp>
        <p:grpSp>
          <p:nvGrpSpPr>
            <p:cNvPr id="35" name="Group 110"/>
            <p:cNvGrpSpPr/>
            <p:nvPr/>
          </p:nvGrpSpPr>
          <p:grpSpPr>
            <a:xfrm>
              <a:off x="2048154" y="510402"/>
              <a:ext cx="407419" cy="345058"/>
              <a:chOff x="-2293085" y="806266"/>
              <a:chExt cx="319677" cy="345058"/>
            </a:xfrm>
          </p:grpSpPr>
          <p:pic>
            <p:nvPicPr>
              <p:cNvPr id="36" name="Picture 29" descr="Server"/>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37" name="Picture 9" descr="D:\Aeshen\TechNet 2006\12-December\Msft-longhorn-papers\TDM Deck\Windows Illustration Icons\Internet.png"/>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sp>
        <p:nvSpPr>
          <p:cNvPr id="38" name="TextBox 13"/>
          <p:cNvSpPr txBox="1">
            <a:spLocks noChangeArrowheads="1"/>
          </p:cNvSpPr>
          <p:nvPr/>
        </p:nvSpPr>
        <p:spPr bwMode="auto">
          <a:xfrm>
            <a:off x="8842426" y="4514036"/>
            <a:ext cx="651349" cy="246221"/>
          </a:xfrm>
          <a:prstGeom prst="rect">
            <a:avLst/>
          </a:prstGeom>
          <a:solidFill>
            <a:schemeClr val="tx1">
              <a:alpha val="69000"/>
            </a:schemeClr>
          </a:solidFill>
          <a:ln w="9525">
            <a:noFill/>
            <a:miter lim="800000"/>
            <a:headEnd/>
            <a:tailEnd/>
          </a:ln>
        </p:spPr>
        <p:txBody>
          <a:bodyPr wrap="square">
            <a:spAutoFit/>
          </a:bodyPr>
          <a:lstStyle>
            <a:defPPr>
              <a:defRPr lang="en-US"/>
            </a:defPPr>
            <a:lvl1pPr>
              <a:defRPr sz="1000">
                <a:solidFill>
                  <a:schemeClr val="bg1"/>
                </a:solidFill>
                <a:effectLst>
                  <a:outerShdw blurRad="63500" algn="ctr" rotWithShape="0">
                    <a:schemeClr val="tx1">
                      <a:alpha val="60000"/>
                    </a:schemeClr>
                  </a:outerShdw>
                </a:effectLst>
              </a:defRPr>
            </a:lvl1pPr>
          </a:lstStyle>
          <a:p>
            <a:r>
              <a:rPr lang="en-US" dirty="0"/>
              <a:t>S.E. Asia</a:t>
            </a:r>
          </a:p>
        </p:txBody>
      </p:sp>
      <p:grpSp>
        <p:nvGrpSpPr>
          <p:cNvPr id="39" name="Group 38"/>
          <p:cNvGrpSpPr/>
          <p:nvPr/>
        </p:nvGrpSpPr>
        <p:grpSpPr>
          <a:xfrm>
            <a:off x="8090816" y="4272779"/>
            <a:ext cx="443028" cy="394473"/>
            <a:chOff x="1933575" y="510402"/>
            <a:chExt cx="590550" cy="394473"/>
          </a:xfrm>
        </p:grpSpPr>
        <p:sp>
          <p:nvSpPr>
            <p:cNvPr id="40" name="Oval 39"/>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a:gradFill>
                  <a:gsLst>
                    <a:gs pos="0">
                      <a:srgbClr val="000000"/>
                    </a:gs>
                    <a:gs pos="100000">
                      <a:srgbClr val="000000"/>
                    </a:gs>
                  </a:gsLst>
                  <a:lin ang="5400000" scaled="0"/>
                </a:gradFill>
              </a:endParaRPr>
            </a:p>
          </p:txBody>
        </p:sp>
        <p:grpSp>
          <p:nvGrpSpPr>
            <p:cNvPr id="41" name="Group 110"/>
            <p:cNvGrpSpPr/>
            <p:nvPr/>
          </p:nvGrpSpPr>
          <p:grpSpPr>
            <a:xfrm>
              <a:off x="2048154" y="510402"/>
              <a:ext cx="407419" cy="345058"/>
              <a:chOff x="-2293085" y="806266"/>
              <a:chExt cx="319677" cy="345058"/>
            </a:xfrm>
          </p:grpSpPr>
          <p:pic>
            <p:nvPicPr>
              <p:cNvPr id="42" name="Picture 29" descr="Server"/>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43" name="Picture 9" descr="D:\Aeshen\TechNet 2006\12-December\Msft-longhorn-papers\TDM Deck\Windows Illustration Icons\Internet.png"/>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cxnSp>
        <p:nvCxnSpPr>
          <p:cNvPr id="44" name="Straight Connector 43"/>
          <p:cNvCxnSpPr/>
          <p:nvPr/>
        </p:nvCxnSpPr>
        <p:spPr>
          <a:xfrm flipV="1">
            <a:off x="8505263" y="4615386"/>
            <a:ext cx="342989"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45" name="TextBox 13"/>
          <p:cNvSpPr txBox="1">
            <a:spLocks noChangeArrowheads="1"/>
          </p:cNvSpPr>
          <p:nvPr/>
        </p:nvSpPr>
        <p:spPr bwMode="auto">
          <a:xfrm>
            <a:off x="8855083" y="4039132"/>
            <a:ext cx="651680" cy="246221"/>
          </a:xfrm>
          <a:prstGeom prst="rect">
            <a:avLst/>
          </a:prstGeom>
          <a:solidFill>
            <a:schemeClr val="tx1">
              <a:alpha val="69000"/>
            </a:schemeClr>
          </a:solidFill>
          <a:ln w="9525">
            <a:noFill/>
            <a:miter lim="800000"/>
            <a:headEnd/>
            <a:tailEnd/>
          </a:ln>
        </p:spPr>
        <p:txBody>
          <a:bodyPr wrap="square">
            <a:spAutoFit/>
          </a:bodyPr>
          <a:lstStyle>
            <a:defPPr>
              <a:defRPr lang="en-US"/>
            </a:defPPr>
            <a:lvl1pPr>
              <a:defRPr sz="1000">
                <a:solidFill>
                  <a:schemeClr val="bg1"/>
                </a:solidFill>
                <a:effectLst>
                  <a:outerShdw blurRad="63500" algn="ctr" rotWithShape="0">
                    <a:schemeClr val="tx1">
                      <a:alpha val="60000"/>
                    </a:schemeClr>
                  </a:outerShdw>
                </a:effectLst>
              </a:defRPr>
            </a:lvl1pPr>
          </a:lstStyle>
          <a:p>
            <a:r>
              <a:rPr lang="en-US" dirty="0"/>
              <a:t>E. Asia</a:t>
            </a:r>
          </a:p>
        </p:txBody>
      </p:sp>
      <p:cxnSp>
        <p:nvCxnSpPr>
          <p:cNvPr id="46" name="Straight Connector 45"/>
          <p:cNvCxnSpPr/>
          <p:nvPr/>
        </p:nvCxnSpPr>
        <p:spPr>
          <a:xfrm flipV="1">
            <a:off x="8646094" y="4168809"/>
            <a:ext cx="205794"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6075754" y="3243629"/>
            <a:ext cx="205794" cy="0"/>
          </a:xfrm>
          <a:prstGeom prst="line">
            <a:avLst/>
          </a:prstGeom>
          <a:ln w="15875"/>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5682745" y="3339329"/>
            <a:ext cx="443028" cy="394473"/>
            <a:chOff x="1933575" y="510402"/>
            <a:chExt cx="590550" cy="394473"/>
          </a:xfrm>
        </p:grpSpPr>
        <p:sp>
          <p:nvSpPr>
            <p:cNvPr id="49" name="Oval 48"/>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a:gradFill>
                  <a:gsLst>
                    <a:gs pos="0">
                      <a:srgbClr val="000000"/>
                    </a:gs>
                    <a:gs pos="100000">
                      <a:srgbClr val="000000"/>
                    </a:gs>
                  </a:gsLst>
                  <a:lin ang="5400000" scaled="0"/>
                </a:gradFill>
              </a:endParaRPr>
            </a:p>
          </p:txBody>
        </p:sp>
        <p:grpSp>
          <p:nvGrpSpPr>
            <p:cNvPr id="50" name="Group 110"/>
            <p:cNvGrpSpPr/>
            <p:nvPr/>
          </p:nvGrpSpPr>
          <p:grpSpPr>
            <a:xfrm>
              <a:off x="2048154" y="510402"/>
              <a:ext cx="407419" cy="345058"/>
              <a:chOff x="-2293085" y="806266"/>
              <a:chExt cx="319677" cy="345058"/>
            </a:xfrm>
          </p:grpSpPr>
          <p:pic>
            <p:nvPicPr>
              <p:cNvPr id="51" name="Picture 29" descr="Server"/>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52" name="Picture 9" descr="D:\Aeshen\TechNet 2006\12-December\Msft-longhorn-papers\TDM Deck\Windows Illustration Icons\Internet.png"/>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53" name="Group 78"/>
          <p:cNvGrpSpPr/>
          <p:nvPr/>
        </p:nvGrpSpPr>
        <p:grpSpPr>
          <a:xfrm>
            <a:off x="1512625" y="5319713"/>
            <a:ext cx="9155376" cy="1555958"/>
            <a:chOff x="-11375" y="5261829"/>
            <a:chExt cx="9155376" cy="1596171"/>
          </a:xfrm>
        </p:grpSpPr>
        <p:sp>
          <p:nvSpPr>
            <p:cNvPr id="54" name="Rectangle 53"/>
            <p:cNvSpPr/>
            <p:nvPr/>
          </p:nvSpPr>
          <p:spPr bwMode="invGray">
            <a:xfrm>
              <a:off x="1" y="5261829"/>
              <a:ext cx="9144000" cy="1596171"/>
            </a:xfrm>
            <a:prstGeom prst="rect">
              <a:avLst/>
            </a:prstGeom>
            <a:gradFill>
              <a:gsLst>
                <a:gs pos="0">
                  <a:srgbClr val="000000">
                    <a:alpha val="0"/>
                  </a:srgbClr>
                </a:gs>
                <a:gs pos="50000">
                  <a:srgbClr val="000000"/>
                </a:gs>
                <a:gs pos="100000">
                  <a:srgbClr val="000000">
                    <a:alpha val="0"/>
                  </a:srgbClr>
                </a:gs>
              </a:gsLst>
              <a:lin ang="0" scaled="0"/>
            </a:gradFill>
            <a:ln w="12700" cap="flat" cmpd="thickThin" algn="ctr">
              <a:gradFill>
                <a:gsLst>
                  <a:gs pos="0">
                    <a:srgbClr val="FFFFFF">
                      <a:alpha val="0"/>
                    </a:srgbClr>
                  </a:gs>
                  <a:gs pos="50000">
                    <a:srgbClr val="FFFFFF"/>
                  </a:gs>
                  <a:gs pos="100000">
                    <a:srgbClr val="FFFFFF">
                      <a:alpha val="0"/>
                    </a:srgbClr>
                  </a:gs>
                </a:gsLst>
                <a:lin ang="0" scaled="0"/>
              </a:gradFill>
              <a:prstDash val="solid"/>
            </a:ln>
            <a:effectLst/>
          </p:spPr>
          <p:txBody>
            <a:bodyPr rtlCol="0" anchor="ctr"/>
            <a:lstStyle/>
            <a:p>
              <a:pPr algn="ctr" defTabSz="914400">
                <a:defRPr/>
              </a:pPr>
              <a:endParaRPr lang="en-US" sz="1100" kern="0" dirty="0">
                <a:solidFill>
                  <a:srgbClr val="000000"/>
                </a:solidFill>
                <a:latin typeface="+mj-lt"/>
              </a:endParaRPr>
            </a:p>
          </p:txBody>
        </p:sp>
        <p:sp>
          <p:nvSpPr>
            <p:cNvPr id="55" name="Rectangle 54"/>
            <p:cNvSpPr/>
            <p:nvPr/>
          </p:nvSpPr>
          <p:spPr bwMode="invGray">
            <a:xfrm>
              <a:off x="-11375" y="5261830"/>
              <a:ext cx="9144000" cy="1584795"/>
            </a:xfrm>
            <a:prstGeom prst="rect">
              <a:avLst/>
            </a:prstGeom>
            <a:gradFill flip="none" rotWithShape="1">
              <a:gsLst>
                <a:gs pos="0">
                  <a:srgbClr val="000000">
                    <a:alpha val="0"/>
                  </a:srgbClr>
                </a:gs>
                <a:gs pos="44000">
                  <a:schemeClr val="tx2"/>
                </a:gs>
                <a:gs pos="86000">
                  <a:schemeClr val="bg2">
                    <a:lumMod val="50000"/>
                    <a:alpha val="0"/>
                  </a:schemeClr>
                </a:gs>
              </a:gsLst>
              <a:lin ang="0" scaled="1"/>
              <a:tileRect/>
            </a:gradFill>
            <a:ln w="12700">
              <a:gradFill flip="none" rotWithShape="1">
                <a:gsLst>
                  <a:gs pos="0">
                    <a:srgbClr val="FFFFFF">
                      <a:alpha val="0"/>
                    </a:srgbClr>
                  </a:gs>
                  <a:gs pos="50000">
                    <a:srgbClr val="FFFFFF">
                      <a:alpha val="50000"/>
                    </a:srgbClr>
                  </a:gs>
                  <a:gs pos="70000">
                    <a:schemeClr val="bg2"/>
                  </a:gs>
                  <a:gs pos="100000">
                    <a:srgbClr val="FFC000">
                      <a:tint val="23500"/>
                      <a:satMod val="160000"/>
                      <a:alpha val="0"/>
                    </a:srgbClr>
                  </a:gs>
                </a:gsLst>
                <a:lin ang="0" scaled="1"/>
                <a:tileRect/>
              </a:gradFill>
              <a:round/>
              <a:headEnd/>
              <a:tailEnd/>
            </a:ln>
            <a:effectLst>
              <a:outerShdw blurRad="101600" sx="102000" sy="102000" algn="ctr" rotWithShape="0">
                <a:prstClr val="black">
                  <a:alpha val="47000"/>
                </a:prstClr>
              </a:outerShdw>
            </a:effectLst>
          </p:spPr>
          <p:txBody>
            <a:bodyPr vert="horz" wrap="square" lIns="670443" tIns="121899" rIns="121899" bIns="0" numCol="1" anchor="ctr" anchorCtr="0" compatLnSpc="1">
              <a:prstTxWarp prst="textNoShape">
                <a:avLst/>
              </a:prstTxWarp>
            </a:bodyPr>
            <a:lstStyle/>
            <a:p>
              <a:pPr algn="ctr" defTabSz="1218987" fontAlgn="base">
                <a:lnSpc>
                  <a:spcPct val="85000"/>
                </a:lnSpc>
                <a:spcBef>
                  <a:spcPct val="0"/>
                </a:spcBef>
                <a:spcAft>
                  <a:spcPct val="0"/>
                </a:spcAft>
                <a:buSzPct val="120000"/>
              </a:pPr>
              <a:endParaRPr lang="en-US" sz="4800" dirty="0">
                <a:gradFill flip="none" rotWithShape="1">
                  <a:gsLst>
                    <a:gs pos="61000">
                      <a:srgbClr val="FFFFFF">
                        <a:lumMod val="95000"/>
                      </a:srgbClr>
                    </a:gs>
                    <a:gs pos="0">
                      <a:srgbClr val="FFFFFF"/>
                    </a:gs>
                  </a:gsLst>
                  <a:lin ang="5400000" scaled="1"/>
                  <a:tileRect/>
                </a:gradFill>
                <a:effectLst>
                  <a:outerShdw blurRad="609600" sx="102000" sy="102000" algn="ctr" rotWithShape="0">
                    <a:prstClr val="black">
                      <a:alpha val="42000"/>
                    </a:prstClr>
                  </a:outerShdw>
                </a:effectLst>
                <a:latin typeface="+mj-lt"/>
              </a:endParaRPr>
            </a:p>
          </p:txBody>
        </p:sp>
        <p:sp>
          <p:nvSpPr>
            <p:cNvPr id="56" name="TextBox 55"/>
            <p:cNvSpPr txBox="1"/>
            <p:nvPr/>
          </p:nvSpPr>
          <p:spPr bwMode="invGray">
            <a:xfrm>
              <a:off x="695207" y="5311023"/>
              <a:ext cx="7730836" cy="577787"/>
            </a:xfrm>
            <a:prstGeom prst="rect">
              <a:avLst/>
            </a:prstGeom>
            <a:noFill/>
          </p:spPr>
          <p:txBody>
            <a:bodyPr wrap="square" tIns="182880" rtlCol="0">
              <a:spAutoFit/>
            </a:bodyPr>
            <a:lstStyle/>
            <a:p>
              <a:pPr marL="0" lvl="1" indent="-155575" algn="ctr">
                <a:lnSpc>
                  <a:spcPct val="90000"/>
                </a:lnSpc>
                <a:spcBef>
                  <a:spcPct val="0"/>
                </a:spcBef>
                <a:buClr>
                  <a:srgbClr val="FFC000"/>
                </a:buClr>
                <a:defRPr/>
              </a:pPr>
              <a:r>
                <a:rPr lang="en-US" sz="2400" b="1" dirty="0">
                  <a:solidFill>
                    <a:schemeClr val="bg1"/>
                  </a:solidFill>
                  <a:effectLst>
                    <a:outerShdw blurRad="63500" algn="ctr" rotWithShape="0">
                      <a:schemeClr val="tx1">
                        <a:alpha val="60000"/>
                      </a:schemeClr>
                    </a:outerShdw>
                  </a:effectLst>
                </a:rPr>
                <a:t>6 datacenters across 3 continents</a:t>
              </a:r>
            </a:p>
          </p:txBody>
        </p:sp>
        <p:sp>
          <p:nvSpPr>
            <p:cNvPr id="57" name="Rectangle 56"/>
            <p:cNvSpPr/>
            <p:nvPr/>
          </p:nvSpPr>
          <p:spPr>
            <a:xfrm>
              <a:off x="453879" y="5912283"/>
              <a:ext cx="8156721" cy="891940"/>
            </a:xfrm>
            <a:prstGeom prst="rect">
              <a:avLst/>
            </a:prstGeom>
          </p:spPr>
          <p:txBody>
            <a:bodyPr wrap="square">
              <a:spAutoFit/>
            </a:bodyPr>
            <a:lstStyle/>
            <a:p>
              <a:pPr algn="ctr"/>
              <a:r>
                <a:rPr lang="en-US" sz="2000" dirty="0">
                  <a:solidFill>
                    <a:schemeClr val="bg1"/>
                  </a:solidFill>
                </a:rPr>
                <a:t>Simply select your data center of choice </a:t>
              </a:r>
              <a:br>
                <a:rPr lang="en-US" sz="2000" dirty="0">
                  <a:solidFill>
                    <a:schemeClr val="bg1"/>
                  </a:solidFill>
                </a:rPr>
              </a:br>
              <a:r>
                <a:rPr lang="en-US" sz="2000" dirty="0">
                  <a:solidFill>
                    <a:schemeClr val="bg1"/>
                  </a:solidFill>
                </a:rPr>
                <a:t>when deploying an application</a:t>
              </a:r>
            </a:p>
            <a:p>
              <a:pPr algn="ctr"/>
              <a:r>
                <a:rPr lang="en-US" sz="1050" dirty="0">
                  <a:solidFill>
                    <a:schemeClr val="tx2"/>
                  </a:solidFill>
                  <a:effectLst>
                    <a:outerShdw blurRad="38100" dist="38100" dir="2700000" algn="tl">
                      <a:srgbClr val="000000">
                        <a:alpha val="43137"/>
                      </a:srgbClr>
                    </a:outerShdw>
                  </a:effectLst>
                  <a:latin typeface="+mj-lt"/>
                </a:rPr>
                <a:t>  </a:t>
              </a:r>
            </a:p>
          </p:txBody>
        </p:sp>
      </p:grpSp>
    </p:spTree>
    <p:extLst>
      <p:ext uri="{BB962C8B-B14F-4D97-AF65-F5344CB8AC3E}">
        <p14:creationId xmlns:p14="http://schemas.microsoft.com/office/powerpoint/2010/main" val="10280967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381001"/>
            <a:ext cx="7620000" cy="914400"/>
          </a:xfrm>
        </p:spPr>
        <p:txBody>
          <a:bodyPr>
            <a:normAutofit/>
          </a:bodyPr>
          <a:lstStyle/>
          <a:p>
            <a:pPr>
              <a:spcBef>
                <a:spcPct val="20000"/>
              </a:spcBef>
            </a:pPr>
            <a:r>
              <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cs typeface="Arial" pitchFamily="34" charset="0"/>
              </a:rPr>
              <a:t>Windows Azure Platform -  CDN</a:t>
            </a:r>
          </a:p>
        </p:txBody>
      </p:sp>
      <p:pic>
        <p:nvPicPr>
          <p:cNvPr id="58" name="Picture 57" descr="\\server3\InternalBin\Resource DVD\DVD_ART36\Artwork_Imagery\Icons - Illustrations\Maps Globes\world map Transparent blue.png"/>
          <p:cNvPicPr>
            <a:picLocks noChangeAspect="1" noChangeArrowheads="1"/>
          </p:cNvPicPr>
          <p:nvPr/>
        </p:nvPicPr>
        <p:blipFill>
          <a:blip r:embed="rId3" cstate="screen">
            <a:duotone>
              <a:prstClr val="black"/>
              <a:schemeClr val="accent4">
                <a:tint val="45000"/>
                <a:satMod val="400000"/>
              </a:schemeClr>
            </a:duotone>
            <a:extLst>
              <a:ext uri="{28A0092B-C50C-407E-A947-70E740481C1C}">
                <a14:useLocalDpi xmlns:a14="http://schemas.microsoft.com/office/drawing/2010/main"/>
              </a:ext>
            </a:extLst>
          </a:blip>
          <a:srcRect/>
          <a:stretch>
            <a:fillRect/>
          </a:stretch>
        </p:blipFill>
        <p:spPr bwMode="auto">
          <a:xfrm>
            <a:off x="1544805" y="2536128"/>
            <a:ext cx="3600197" cy="2908670"/>
          </a:xfrm>
          <a:prstGeom prst="rect">
            <a:avLst/>
          </a:prstGeom>
          <a:solidFill>
            <a:schemeClr val="tx2"/>
          </a:solidFill>
        </p:spPr>
      </p:pic>
      <p:pic>
        <p:nvPicPr>
          <p:cNvPr id="59" name="Picture 58" descr="\\server3\InternalBin\Resource DVD\DVD_ART36\Artwork_Imagery\Icons - Illustrations\Maps Globes\world map Transparent blue.png"/>
          <p:cNvPicPr>
            <a:picLocks noChangeAspect="1" noChangeArrowheads="1"/>
          </p:cNvPicPr>
          <p:nvPr/>
        </p:nvPicPr>
        <p:blipFill>
          <a:blip r:embed="rId4" cstate="screen">
            <a:duotone>
              <a:prstClr val="black"/>
              <a:schemeClr val="accent4">
                <a:tint val="45000"/>
                <a:satMod val="400000"/>
              </a:schemeClr>
            </a:duotone>
            <a:extLst>
              <a:ext uri="{28A0092B-C50C-407E-A947-70E740481C1C}">
                <a14:useLocalDpi xmlns:a14="http://schemas.microsoft.com/office/drawing/2010/main"/>
              </a:ext>
            </a:extLst>
          </a:blip>
          <a:srcRect/>
          <a:stretch>
            <a:fillRect/>
          </a:stretch>
        </p:blipFill>
        <p:spPr bwMode="auto">
          <a:xfrm>
            <a:off x="5153337" y="2543271"/>
            <a:ext cx="1943606" cy="2908670"/>
          </a:xfrm>
          <a:prstGeom prst="rect">
            <a:avLst/>
          </a:prstGeom>
          <a:solidFill>
            <a:schemeClr val="tx2"/>
          </a:solidFill>
        </p:spPr>
      </p:pic>
      <p:pic>
        <p:nvPicPr>
          <p:cNvPr id="60" name="Picture 59" descr="\\server3\InternalBin\Resource DVD\DVD_ART36\Artwork_Imagery\Icons - Illustrations\Maps Globes\world map Transparent blue.png"/>
          <p:cNvPicPr>
            <a:picLocks noChangeAspect="1" noChangeArrowheads="1"/>
          </p:cNvPicPr>
          <p:nvPr/>
        </p:nvPicPr>
        <p:blipFill>
          <a:blip r:embed="rId5" cstate="screen">
            <a:duotone>
              <a:prstClr val="black"/>
              <a:schemeClr val="accent4">
                <a:tint val="45000"/>
                <a:satMod val="400000"/>
              </a:schemeClr>
            </a:duotone>
            <a:extLst>
              <a:ext uri="{28A0092B-C50C-407E-A947-70E740481C1C}">
                <a14:useLocalDpi xmlns:a14="http://schemas.microsoft.com/office/drawing/2010/main"/>
              </a:ext>
            </a:extLst>
          </a:blip>
          <a:srcRect r="-1748"/>
          <a:stretch>
            <a:fillRect/>
          </a:stretch>
        </p:blipFill>
        <p:spPr bwMode="auto">
          <a:xfrm>
            <a:off x="7104090" y="2543271"/>
            <a:ext cx="3584715" cy="2908670"/>
          </a:xfrm>
          <a:prstGeom prst="rect">
            <a:avLst/>
          </a:prstGeom>
          <a:solidFill>
            <a:schemeClr val="tx2"/>
          </a:solidFill>
        </p:spPr>
      </p:pic>
      <p:sp>
        <p:nvSpPr>
          <p:cNvPr id="61" name="TextBox 9"/>
          <p:cNvSpPr txBox="1">
            <a:spLocks noChangeArrowheads="1"/>
          </p:cNvSpPr>
          <p:nvPr/>
        </p:nvSpPr>
        <p:spPr bwMode="auto">
          <a:xfrm>
            <a:off x="1998683" y="1830112"/>
            <a:ext cx="2689643" cy="707886"/>
          </a:xfrm>
          <a:prstGeom prst="rect">
            <a:avLst/>
          </a:prstGeom>
          <a:noFill/>
          <a:ln w="9525">
            <a:noFill/>
            <a:miter lim="800000"/>
            <a:headEnd/>
            <a:tailEnd/>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2000" b="1" dirty="0">
                <a:solidFill>
                  <a:schemeClr val="tx2">
                    <a:alpha val="99000"/>
                  </a:schemeClr>
                </a:solidFill>
              </a:rPr>
              <a:t>North America Region </a:t>
            </a:r>
          </a:p>
        </p:txBody>
      </p:sp>
      <p:sp>
        <p:nvSpPr>
          <p:cNvPr id="62" name="TextBox 9"/>
          <p:cNvSpPr txBox="1">
            <a:spLocks noChangeArrowheads="1"/>
          </p:cNvSpPr>
          <p:nvPr/>
        </p:nvSpPr>
        <p:spPr bwMode="auto">
          <a:xfrm>
            <a:off x="5344703" y="1846125"/>
            <a:ext cx="1560874" cy="707886"/>
          </a:xfrm>
          <a:prstGeom prst="rect">
            <a:avLst/>
          </a:prstGeom>
          <a:noFill/>
          <a:ln w="9525">
            <a:noFill/>
            <a:miter lim="800000"/>
            <a:headEnd/>
            <a:tailEnd/>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2000" b="1" dirty="0">
                <a:solidFill>
                  <a:schemeClr val="tx2">
                    <a:alpha val="99000"/>
                  </a:schemeClr>
                </a:solidFill>
              </a:rPr>
              <a:t>Europe Region </a:t>
            </a:r>
          </a:p>
        </p:txBody>
      </p:sp>
      <p:sp>
        <p:nvSpPr>
          <p:cNvPr id="63" name="TextBox 9"/>
          <p:cNvSpPr txBox="1">
            <a:spLocks noChangeArrowheads="1"/>
          </p:cNvSpPr>
          <p:nvPr/>
        </p:nvSpPr>
        <p:spPr bwMode="auto">
          <a:xfrm>
            <a:off x="7600774" y="1859002"/>
            <a:ext cx="2583711" cy="400110"/>
          </a:xfrm>
          <a:prstGeom prst="rect">
            <a:avLst/>
          </a:prstGeom>
          <a:noFill/>
          <a:ln w="9525">
            <a:noFill/>
            <a:miter lim="800000"/>
            <a:headEnd/>
            <a:tailEnd/>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2000" b="1" dirty="0">
                <a:solidFill>
                  <a:schemeClr val="tx2">
                    <a:alpha val="99000"/>
                  </a:schemeClr>
                </a:solidFill>
              </a:rPr>
              <a:t>Asia Pacific Region </a:t>
            </a:r>
          </a:p>
        </p:txBody>
      </p:sp>
      <p:grpSp>
        <p:nvGrpSpPr>
          <p:cNvPr id="64" name="Group 75"/>
          <p:cNvGrpSpPr/>
          <p:nvPr/>
        </p:nvGrpSpPr>
        <p:grpSpPr>
          <a:xfrm>
            <a:off x="1535037" y="5410201"/>
            <a:ext cx="9164804" cy="1166969"/>
            <a:chOff x="-162441" y="5261829"/>
            <a:chExt cx="9446132" cy="1596171"/>
          </a:xfrm>
          <a:solidFill>
            <a:schemeClr val="tx2">
              <a:alpha val="20000"/>
            </a:schemeClr>
          </a:solidFill>
        </p:grpSpPr>
        <p:sp>
          <p:nvSpPr>
            <p:cNvPr id="65" name="Rectangle 64"/>
            <p:cNvSpPr/>
            <p:nvPr/>
          </p:nvSpPr>
          <p:spPr bwMode="invGray">
            <a:xfrm>
              <a:off x="1" y="5261829"/>
              <a:ext cx="9144000" cy="1596171"/>
            </a:xfrm>
            <a:prstGeom prst="rect">
              <a:avLst/>
            </a:prstGeom>
            <a:grpFill/>
            <a:ln w="12700" cap="flat" cmpd="thickThin" algn="ctr">
              <a:gradFill>
                <a:gsLst>
                  <a:gs pos="0">
                    <a:srgbClr val="FFFFFF">
                      <a:alpha val="0"/>
                    </a:srgbClr>
                  </a:gs>
                  <a:gs pos="50000">
                    <a:srgbClr val="FFFFFF"/>
                  </a:gs>
                  <a:gs pos="100000">
                    <a:srgbClr val="FFFFFF">
                      <a:alpha val="0"/>
                    </a:srgbClr>
                  </a:gs>
                </a:gsLst>
                <a:lin ang="0" scaled="0"/>
              </a:gra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en-US" sz="1100" kern="0" dirty="0">
                <a:solidFill>
                  <a:srgbClr val="000000"/>
                </a:solidFill>
              </a:endParaRPr>
            </a:p>
          </p:txBody>
        </p:sp>
        <p:sp>
          <p:nvSpPr>
            <p:cNvPr id="66" name="Rectangle 65"/>
            <p:cNvSpPr/>
            <p:nvPr/>
          </p:nvSpPr>
          <p:spPr bwMode="invGray">
            <a:xfrm>
              <a:off x="-162441" y="5261830"/>
              <a:ext cx="9446132" cy="1584795"/>
            </a:xfrm>
            <a:prstGeom prst="rect">
              <a:avLst/>
            </a:prstGeom>
            <a:solidFill>
              <a:schemeClr val="tx2"/>
            </a:solidFill>
            <a:ln w="57150">
              <a:solidFill>
                <a:schemeClr val="tx1"/>
              </a:solidFill>
              <a:headEnd type="none" w="med" len="med"/>
              <a:tailEnd type="none" w="med" len="med"/>
            </a:ln>
            <a:effectLst/>
            <a:scene3d>
              <a:camera prst="orthographicFront" fov="0">
                <a:rot lat="0" lon="0" rev="0"/>
              </a:camera>
              <a:lightRig rig="contrasting" dir="t">
                <a:rot lat="0" lon="0" rev="3600000"/>
              </a:lightRig>
            </a:scene3d>
            <a:sp3d prstMaterial="plastic">
              <a:contourClr>
                <a:schemeClr val="accent1"/>
              </a:contourClr>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a:gradFill>
                  <a:gsLst>
                    <a:gs pos="0">
                      <a:srgbClr val="000000"/>
                    </a:gs>
                    <a:gs pos="100000">
                      <a:srgbClr val="000000"/>
                    </a:gs>
                  </a:gsLst>
                  <a:lin ang="5400000" scaled="0"/>
                </a:gradFill>
              </a:endParaRPr>
            </a:p>
          </p:txBody>
        </p:sp>
        <p:sp>
          <p:nvSpPr>
            <p:cNvPr id="67" name="TextBox 16"/>
            <p:cNvSpPr txBox="1"/>
            <p:nvPr/>
          </p:nvSpPr>
          <p:spPr bwMode="invGray">
            <a:xfrm>
              <a:off x="1" y="5354656"/>
              <a:ext cx="9132624" cy="694607"/>
            </a:xfrm>
            <a:prstGeom prst="rect">
              <a:avLst/>
            </a:prstGeom>
            <a:solidFill>
              <a:schemeClr val="tx2"/>
            </a:solidFill>
            <a:effectLst/>
          </p:spPr>
          <p:txBody>
            <a:bodyPr wrap="square" tIns="18288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indent="-155575" algn="ctr">
                <a:lnSpc>
                  <a:spcPct val="90000"/>
                </a:lnSpc>
                <a:spcBef>
                  <a:spcPct val="0"/>
                </a:spcBef>
                <a:buClr>
                  <a:srgbClr val="FFC000"/>
                </a:buClr>
                <a:defRPr/>
              </a:pPr>
              <a:r>
                <a:rPr lang="en-US" sz="2000" b="1" dirty="0">
                  <a:solidFill>
                    <a:srgbClr val="FFFFFF">
                      <a:alpha val="99000"/>
                    </a:srgbClr>
                  </a:solidFill>
                </a:rPr>
                <a:t>Over 2 terabits per second of capacity from over 22 global locations</a:t>
              </a:r>
            </a:p>
          </p:txBody>
        </p:sp>
        <p:sp>
          <p:nvSpPr>
            <p:cNvPr id="68" name="Rectangle 67"/>
            <p:cNvSpPr/>
            <p:nvPr/>
          </p:nvSpPr>
          <p:spPr>
            <a:xfrm>
              <a:off x="685800" y="5912283"/>
              <a:ext cx="7924800" cy="884046"/>
            </a:xfrm>
            <a:prstGeom prst="rect">
              <a:avLst/>
            </a:prstGeom>
            <a:solidFill>
              <a:schemeClr val="tx2"/>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rgbClr val="FFFFFF">
                      <a:alpha val="99000"/>
                    </a:srgbClr>
                  </a:solidFill>
                </a:rPr>
                <a:t>Windows Azure Content Delivery Network (CDN) service </a:t>
              </a:r>
              <a:br>
                <a:rPr lang="en-US" dirty="0">
                  <a:solidFill>
                    <a:srgbClr val="FFFFFF">
                      <a:alpha val="99000"/>
                    </a:srgbClr>
                  </a:solidFill>
                </a:rPr>
              </a:br>
              <a:r>
                <a:rPr lang="en-US" dirty="0">
                  <a:solidFill>
                    <a:srgbClr val="FFFFFF">
                      <a:alpha val="99000"/>
                    </a:srgbClr>
                  </a:solidFill>
                </a:rPr>
                <a:t>scales your global reach automatically without user intervention</a:t>
              </a:r>
              <a:endParaRPr lang="en-US" sz="1000" dirty="0">
                <a:solidFill>
                  <a:srgbClr val="FFFFFF">
                    <a:alpha val="99000"/>
                  </a:srgbClr>
                </a:solidFill>
              </a:endParaRPr>
            </a:p>
          </p:txBody>
        </p:sp>
      </p:grpSp>
      <p:grpSp>
        <p:nvGrpSpPr>
          <p:cNvPr id="69" name="Group 274"/>
          <p:cNvGrpSpPr/>
          <p:nvPr/>
        </p:nvGrpSpPr>
        <p:grpSpPr>
          <a:xfrm>
            <a:off x="2529717" y="3607173"/>
            <a:ext cx="428667" cy="214754"/>
            <a:chOff x="1933575" y="510402"/>
            <a:chExt cx="590550" cy="394473"/>
          </a:xfrm>
        </p:grpSpPr>
        <p:sp>
          <p:nvSpPr>
            <p:cNvPr id="70" name="Oval 69"/>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a:gradFill>
                  <a:gsLst>
                    <a:gs pos="0">
                      <a:srgbClr val="000000"/>
                    </a:gs>
                    <a:gs pos="100000">
                      <a:srgbClr val="000000"/>
                    </a:gs>
                  </a:gsLst>
                  <a:lin ang="5400000" scaled="0"/>
                </a:gradFill>
              </a:endParaRPr>
            </a:p>
          </p:txBody>
        </p:sp>
        <p:grpSp>
          <p:nvGrpSpPr>
            <p:cNvPr id="71" name="Group 110"/>
            <p:cNvGrpSpPr/>
            <p:nvPr/>
          </p:nvGrpSpPr>
          <p:grpSpPr>
            <a:xfrm>
              <a:off x="2048154" y="510402"/>
              <a:ext cx="407419" cy="345058"/>
              <a:chOff x="-2293085" y="806266"/>
              <a:chExt cx="319677" cy="345058"/>
            </a:xfrm>
          </p:grpSpPr>
          <p:pic>
            <p:nvPicPr>
              <p:cNvPr id="72" name="Picture 29" descr="Server"/>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73" name="Picture 9" descr="D:\Aeshen\TechNet 2006\12-December\Msft-longhorn-papers\TDM Deck\Windows Illustration Icons\Internet.png"/>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74" name="Group 279"/>
          <p:cNvGrpSpPr/>
          <p:nvPr/>
        </p:nvGrpSpPr>
        <p:grpSpPr>
          <a:xfrm>
            <a:off x="2605917" y="3678168"/>
            <a:ext cx="428667" cy="214754"/>
            <a:chOff x="1933575" y="510402"/>
            <a:chExt cx="590550" cy="394473"/>
          </a:xfrm>
        </p:grpSpPr>
        <p:sp>
          <p:nvSpPr>
            <p:cNvPr id="75" name="Oval 74"/>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a:gradFill>
                  <a:gsLst>
                    <a:gs pos="0">
                      <a:srgbClr val="000000"/>
                    </a:gs>
                    <a:gs pos="100000">
                      <a:srgbClr val="000000"/>
                    </a:gs>
                  </a:gsLst>
                  <a:lin ang="5400000" scaled="0"/>
                </a:gradFill>
              </a:endParaRPr>
            </a:p>
          </p:txBody>
        </p:sp>
        <p:grpSp>
          <p:nvGrpSpPr>
            <p:cNvPr id="76" name="Group 110"/>
            <p:cNvGrpSpPr/>
            <p:nvPr/>
          </p:nvGrpSpPr>
          <p:grpSpPr>
            <a:xfrm>
              <a:off x="2048154" y="510402"/>
              <a:ext cx="407419" cy="345058"/>
              <a:chOff x="-2293085" y="806266"/>
              <a:chExt cx="319677" cy="345058"/>
            </a:xfrm>
          </p:grpSpPr>
          <p:pic>
            <p:nvPicPr>
              <p:cNvPr id="77" name="Picture 29" descr="Server"/>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78" name="Picture 9" descr="D:\Aeshen\TechNet 2006\12-December\Msft-longhorn-papers\TDM Deck\Windows Illustration Icons\Internet.png"/>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79" name="Group 284"/>
          <p:cNvGrpSpPr/>
          <p:nvPr/>
        </p:nvGrpSpPr>
        <p:grpSpPr>
          <a:xfrm>
            <a:off x="3131171" y="3432522"/>
            <a:ext cx="428667" cy="214754"/>
            <a:chOff x="1933575" y="510402"/>
            <a:chExt cx="590550" cy="394473"/>
          </a:xfrm>
        </p:grpSpPr>
        <p:sp>
          <p:nvSpPr>
            <p:cNvPr id="80" name="Oval 79"/>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a:gradFill>
                  <a:gsLst>
                    <a:gs pos="0">
                      <a:srgbClr val="000000"/>
                    </a:gs>
                    <a:gs pos="100000">
                      <a:srgbClr val="000000"/>
                    </a:gs>
                  </a:gsLst>
                  <a:lin ang="5400000" scaled="0"/>
                </a:gradFill>
              </a:endParaRPr>
            </a:p>
          </p:txBody>
        </p:sp>
        <p:grpSp>
          <p:nvGrpSpPr>
            <p:cNvPr id="81" name="Group 110"/>
            <p:cNvGrpSpPr/>
            <p:nvPr/>
          </p:nvGrpSpPr>
          <p:grpSpPr>
            <a:xfrm>
              <a:off x="2048154" y="510402"/>
              <a:ext cx="407419" cy="345058"/>
              <a:chOff x="-2293085" y="806266"/>
              <a:chExt cx="319677" cy="345058"/>
            </a:xfrm>
          </p:grpSpPr>
          <p:pic>
            <p:nvPicPr>
              <p:cNvPr id="82" name="Picture 29" descr="Server"/>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83" name="Picture 9" descr="D:\Aeshen\TechNet 2006\12-December\Msft-longhorn-papers\TDM Deck\Windows Illustration Icons\Internet.png"/>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84" name="Group 289"/>
          <p:cNvGrpSpPr/>
          <p:nvPr/>
        </p:nvGrpSpPr>
        <p:grpSpPr>
          <a:xfrm>
            <a:off x="2918366" y="3721473"/>
            <a:ext cx="428667" cy="214754"/>
            <a:chOff x="1933575" y="510402"/>
            <a:chExt cx="590550" cy="394473"/>
          </a:xfrm>
        </p:grpSpPr>
        <p:sp>
          <p:nvSpPr>
            <p:cNvPr id="85" name="Oval 84"/>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a:gradFill>
                  <a:gsLst>
                    <a:gs pos="0">
                      <a:srgbClr val="000000"/>
                    </a:gs>
                    <a:gs pos="100000">
                      <a:srgbClr val="000000"/>
                    </a:gs>
                  </a:gsLst>
                  <a:lin ang="5400000" scaled="0"/>
                </a:gradFill>
              </a:endParaRPr>
            </a:p>
          </p:txBody>
        </p:sp>
        <p:grpSp>
          <p:nvGrpSpPr>
            <p:cNvPr id="86" name="Group 110"/>
            <p:cNvGrpSpPr/>
            <p:nvPr/>
          </p:nvGrpSpPr>
          <p:grpSpPr>
            <a:xfrm>
              <a:off x="2048154" y="510402"/>
              <a:ext cx="407419" cy="345058"/>
              <a:chOff x="-2293085" y="806266"/>
              <a:chExt cx="319677" cy="345058"/>
            </a:xfrm>
          </p:grpSpPr>
          <p:pic>
            <p:nvPicPr>
              <p:cNvPr id="87" name="Picture 29" descr="Server"/>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88" name="Picture 9" descr="D:\Aeshen\TechNet 2006\12-December\Msft-longhorn-papers\TDM Deck\Windows Illustration Icons\Internet.png"/>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89" name="Group 294"/>
          <p:cNvGrpSpPr/>
          <p:nvPr/>
        </p:nvGrpSpPr>
        <p:grpSpPr>
          <a:xfrm>
            <a:off x="3367918" y="3778623"/>
            <a:ext cx="428667" cy="214754"/>
            <a:chOff x="1933575" y="510402"/>
            <a:chExt cx="590550" cy="394473"/>
          </a:xfrm>
        </p:grpSpPr>
        <p:sp>
          <p:nvSpPr>
            <p:cNvPr id="90" name="Oval 89"/>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a:gradFill>
                  <a:gsLst>
                    <a:gs pos="0">
                      <a:srgbClr val="000000"/>
                    </a:gs>
                    <a:gs pos="100000">
                      <a:srgbClr val="000000"/>
                    </a:gs>
                  </a:gsLst>
                  <a:lin ang="5400000" scaled="0"/>
                </a:gradFill>
              </a:endParaRPr>
            </a:p>
          </p:txBody>
        </p:sp>
        <p:grpSp>
          <p:nvGrpSpPr>
            <p:cNvPr id="91" name="Group 110"/>
            <p:cNvGrpSpPr/>
            <p:nvPr/>
          </p:nvGrpSpPr>
          <p:grpSpPr>
            <a:xfrm>
              <a:off x="2048154" y="510402"/>
              <a:ext cx="407419" cy="345058"/>
              <a:chOff x="-2293085" y="806266"/>
              <a:chExt cx="319677" cy="345058"/>
            </a:xfrm>
          </p:grpSpPr>
          <p:pic>
            <p:nvPicPr>
              <p:cNvPr id="92" name="Picture 29" descr="Server"/>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93" name="Picture 9" descr="D:\Aeshen\TechNet 2006\12-December\Msft-longhorn-papers\TDM Deck\Windows Illustration Icons\Internet.png"/>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94" name="Group 299"/>
          <p:cNvGrpSpPr/>
          <p:nvPr/>
        </p:nvGrpSpPr>
        <p:grpSpPr>
          <a:xfrm>
            <a:off x="3394083" y="3662934"/>
            <a:ext cx="428667" cy="214754"/>
            <a:chOff x="1933575" y="510402"/>
            <a:chExt cx="590550" cy="394473"/>
          </a:xfrm>
        </p:grpSpPr>
        <p:sp>
          <p:nvSpPr>
            <p:cNvPr id="95" name="Oval 94"/>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a:gradFill>
                  <a:gsLst>
                    <a:gs pos="0">
                      <a:srgbClr val="000000"/>
                    </a:gs>
                    <a:gs pos="100000">
                      <a:srgbClr val="000000"/>
                    </a:gs>
                  </a:gsLst>
                  <a:lin ang="5400000" scaled="0"/>
                </a:gradFill>
              </a:endParaRPr>
            </a:p>
          </p:txBody>
        </p:sp>
        <p:grpSp>
          <p:nvGrpSpPr>
            <p:cNvPr id="96" name="Group 110"/>
            <p:cNvGrpSpPr/>
            <p:nvPr/>
          </p:nvGrpSpPr>
          <p:grpSpPr>
            <a:xfrm>
              <a:off x="2048154" y="510402"/>
              <a:ext cx="407419" cy="345058"/>
              <a:chOff x="-2293085" y="806266"/>
              <a:chExt cx="319677" cy="345058"/>
            </a:xfrm>
          </p:grpSpPr>
          <p:pic>
            <p:nvPicPr>
              <p:cNvPr id="97" name="Picture 29" descr="Server"/>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98" name="Picture 9" descr="D:\Aeshen\TechNet 2006\12-December\Msft-longhorn-papers\TDM Deck\Windows Illustration Icons\Internet.png"/>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99" name="Group 304"/>
          <p:cNvGrpSpPr/>
          <p:nvPr/>
        </p:nvGrpSpPr>
        <p:grpSpPr>
          <a:xfrm>
            <a:off x="3596524" y="3550023"/>
            <a:ext cx="428667" cy="214754"/>
            <a:chOff x="1933575" y="510402"/>
            <a:chExt cx="590550" cy="394473"/>
          </a:xfrm>
        </p:grpSpPr>
        <p:sp>
          <p:nvSpPr>
            <p:cNvPr id="100" name="Oval 99"/>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a:gradFill>
                  <a:gsLst>
                    <a:gs pos="0">
                      <a:srgbClr val="000000"/>
                    </a:gs>
                    <a:gs pos="100000">
                      <a:srgbClr val="000000"/>
                    </a:gs>
                  </a:gsLst>
                  <a:lin ang="5400000" scaled="0"/>
                </a:gradFill>
              </a:endParaRPr>
            </a:p>
          </p:txBody>
        </p:sp>
        <p:grpSp>
          <p:nvGrpSpPr>
            <p:cNvPr id="101" name="Group 110"/>
            <p:cNvGrpSpPr/>
            <p:nvPr/>
          </p:nvGrpSpPr>
          <p:grpSpPr>
            <a:xfrm>
              <a:off x="2048154" y="510402"/>
              <a:ext cx="407419" cy="345058"/>
              <a:chOff x="-2293085" y="806266"/>
              <a:chExt cx="319677" cy="345058"/>
            </a:xfrm>
          </p:grpSpPr>
          <p:pic>
            <p:nvPicPr>
              <p:cNvPr id="102" name="Picture 29" descr="Server"/>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103" name="Picture 9" descr="D:\Aeshen\TechNet 2006\12-December\Msft-longhorn-papers\TDM Deck\Windows Illustration Icons\Internet.png"/>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104" name="Group 309"/>
          <p:cNvGrpSpPr/>
          <p:nvPr/>
        </p:nvGrpSpPr>
        <p:grpSpPr>
          <a:xfrm>
            <a:off x="2537277" y="3501672"/>
            <a:ext cx="428667" cy="214754"/>
            <a:chOff x="1933575" y="510402"/>
            <a:chExt cx="590550" cy="394473"/>
          </a:xfrm>
        </p:grpSpPr>
        <p:sp>
          <p:nvSpPr>
            <p:cNvPr id="105" name="Oval 104"/>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a:gradFill>
                  <a:gsLst>
                    <a:gs pos="0">
                      <a:srgbClr val="000000"/>
                    </a:gs>
                    <a:gs pos="100000">
                      <a:srgbClr val="000000"/>
                    </a:gs>
                  </a:gsLst>
                  <a:lin ang="5400000" scaled="0"/>
                </a:gradFill>
              </a:endParaRPr>
            </a:p>
          </p:txBody>
        </p:sp>
        <p:grpSp>
          <p:nvGrpSpPr>
            <p:cNvPr id="106" name="Group 110"/>
            <p:cNvGrpSpPr/>
            <p:nvPr/>
          </p:nvGrpSpPr>
          <p:grpSpPr>
            <a:xfrm>
              <a:off x="2048154" y="510402"/>
              <a:ext cx="407419" cy="345058"/>
              <a:chOff x="-2293085" y="806266"/>
              <a:chExt cx="319677" cy="345058"/>
            </a:xfrm>
          </p:grpSpPr>
          <p:pic>
            <p:nvPicPr>
              <p:cNvPr id="107" name="Picture 29" descr="Server"/>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108" name="Picture 9" descr="D:\Aeshen\TechNet 2006\12-December\Msft-longhorn-papers\TDM Deck\Windows Illustration Icons\Internet.png"/>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109" name="Group 319"/>
          <p:cNvGrpSpPr/>
          <p:nvPr/>
        </p:nvGrpSpPr>
        <p:grpSpPr>
          <a:xfrm>
            <a:off x="4045328" y="4578723"/>
            <a:ext cx="428667" cy="214754"/>
            <a:chOff x="1933575" y="510402"/>
            <a:chExt cx="590550" cy="394473"/>
          </a:xfrm>
        </p:grpSpPr>
        <p:sp>
          <p:nvSpPr>
            <p:cNvPr id="110" name="Oval 109"/>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a:gradFill>
                  <a:gsLst>
                    <a:gs pos="0">
                      <a:srgbClr val="000000"/>
                    </a:gs>
                    <a:gs pos="100000">
                      <a:srgbClr val="000000"/>
                    </a:gs>
                  </a:gsLst>
                  <a:lin ang="5400000" scaled="0"/>
                </a:gradFill>
              </a:endParaRPr>
            </a:p>
          </p:txBody>
        </p:sp>
        <p:grpSp>
          <p:nvGrpSpPr>
            <p:cNvPr id="111" name="Group 110"/>
            <p:cNvGrpSpPr/>
            <p:nvPr/>
          </p:nvGrpSpPr>
          <p:grpSpPr>
            <a:xfrm>
              <a:off x="2048154" y="510402"/>
              <a:ext cx="407419" cy="345058"/>
              <a:chOff x="-2293085" y="806266"/>
              <a:chExt cx="319677" cy="345058"/>
            </a:xfrm>
          </p:grpSpPr>
          <p:pic>
            <p:nvPicPr>
              <p:cNvPr id="112" name="Picture 29" descr="Server"/>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113" name="Picture 9" descr="D:\Aeshen\TechNet 2006\12-December\Msft-longhorn-papers\TDM Deck\Windows Illustration Icons\Internet.png"/>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114" name="Group 324"/>
          <p:cNvGrpSpPr/>
          <p:nvPr/>
        </p:nvGrpSpPr>
        <p:grpSpPr>
          <a:xfrm>
            <a:off x="5344711" y="3286917"/>
            <a:ext cx="428667" cy="214754"/>
            <a:chOff x="1933575" y="510402"/>
            <a:chExt cx="590550" cy="394473"/>
          </a:xfrm>
        </p:grpSpPr>
        <p:sp>
          <p:nvSpPr>
            <p:cNvPr id="115" name="Oval 114"/>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a:gradFill>
                  <a:gsLst>
                    <a:gs pos="0">
                      <a:srgbClr val="000000"/>
                    </a:gs>
                    <a:gs pos="100000">
                      <a:srgbClr val="000000"/>
                    </a:gs>
                  </a:gsLst>
                  <a:lin ang="5400000" scaled="0"/>
                </a:gradFill>
              </a:endParaRPr>
            </a:p>
          </p:txBody>
        </p:sp>
        <p:grpSp>
          <p:nvGrpSpPr>
            <p:cNvPr id="116" name="Group 110"/>
            <p:cNvGrpSpPr/>
            <p:nvPr/>
          </p:nvGrpSpPr>
          <p:grpSpPr>
            <a:xfrm>
              <a:off x="2048154" y="510402"/>
              <a:ext cx="407419" cy="345058"/>
              <a:chOff x="-2293085" y="806266"/>
              <a:chExt cx="319677" cy="345058"/>
            </a:xfrm>
          </p:grpSpPr>
          <p:pic>
            <p:nvPicPr>
              <p:cNvPr id="117" name="Picture 29" descr="Server"/>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118" name="Picture 9" descr="D:\Aeshen\TechNet 2006\12-December\Msft-longhorn-papers\TDM Deck\Windows Illustration Icons\Internet.png"/>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119" name="Group 329"/>
          <p:cNvGrpSpPr/>
          <p:nvPr/>
        </p:nvGrpSpPr>
        <p:grpSpPr>
          <a:xfrm>
            <a:off x="5444986" y="3345786"/>
            <a:ext cx="428667" cy="214754"/>
            <a:chOff x="1933575" y="510402"/>
            <a:chExt cx="590550" cy="394473"/>
          </a:xfrm>
        </p:grpSpPr>
        <p:sp>
          <p:nvSpPr>
            <p:cNvPr id="120" name="Oval 119"/>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a:gradFill>
                  <a:gsLst>
                    <a:gs pos="0">
                      <a:srgbClr val="000000"/>
                    </a:gs>
                    <a:gs pos="100000">
                      <a:srgbClr val="000000"/>
                    </a:gs>
                  </a:gsLst>
                  <a:lin ang="5400000" scaled="0"/>
                </a:gradFill>
              </a:endParaRPr>
            </a:p>
          </p:txBody>
        </p:sp>
        <p:grpSp>
          <p:nvGrpSpPr>
            <p:cNvPr id="121" name="Group 110"/>
            <p:cNvGrpSpPr/>
            <p:nvPr/>
          </p:nvGrpSpPr>
          <p:grpSpPr>
            <a:xfrm>
              <a:off x="2048154" y="510402"/>
              <a:ext cx="407419" cy="345058"/>
              <a:chOff x="-2293085" y="806266"/>
              <a:chExt cx="319677" cy="345058"/>
            </a:xfrm>
          </p:grpSpPr>
          <p:pic>
            <p:nvPicPr>
              <p:cNvPr id="122" name="Picture 29" descr="Server"/>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123" name="Picture 9" descr="D:\Aeshen\TechNet 2006\12-December\Msft-longhorn-papers\TDM Deck\Windows Illustration Icons\Internet.png"/>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124" name="Group 334"/>
          <p:cNvGrpSpPr/>
          <p:nvPr/>
        </p:nvGrpSpPr>
        <p:grpSpPr>
          <a:xfrm>
            <a:off x="5758657" y="3342978"/>
            <a:ext cx="428667" cy="214754"/>
            <a:chOff x="1933575" y="510402"/>
            <a:chExt cx="590550" cy="394473"/>
          </a:xfrm>
        </p:grpSpPr>
        <p:sp>
          <p:nvSpPr>
            <p:cNvPr id="125" name="Oval 124"/>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a:gradFill>
                  <a:gsLst>
                    <a:gs pos="0">
                      <a:srgbClr val="000000"/>
                    </a:gs>
                    <a:gs pos="100000">
                      <a:srgbClr val="000000"/>
                    </a:gs>
                  </a:gsLst>
                  <a:lin ang="5400000" scaled="0"/>
                </a:gradFill>
              </a:endParaRPr>
            </a:p>
          </p:txBody>
        </p:sp>
        <p:grpSp>
          <p:nvGrpSpPr>
            <p:cNvPr id="126" name="Group 110"/>
            <p:cNvGrpSpPr/>
            <p:nvPr/>
          </p:nvGrpSpPr>
          <p:grpSpPr>
            <a:xfrm>
              <a:off x="2048154" y="510402"/>
              <a:ext cx="407419" cy="345058"/>
              <a:chOff x="-2293085" y="806266"/>
              <a:chExt cx="319677" cy="345058"/>
            </a:xfrm>
          </p:grpSpPr>
          <p:pic>
            <p:nvPicPr>
              <p:cNvPr id="127" name="Picture 29" descr="Server"/>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128" name="Picture 9" descr="D:\Aeshen\TechNet 2006\12-December\Msft-longhorn-papers\TDM Deck\Windows Illustration Icons\Internet.png"/>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129" name="Group 339"/>
          <p:cNvGrpSpPr/>
          <p:nvPr/>
        </p:nvGrpSpPr>
        <p:grpSpPr>
          <a:xfrm>
            <a:off x="5825426" y="3072123"/>
            <a:ext cx="428667" cy="214754"/>
            <a:chOff x="1933575" y="510402"/>
            <a:chExt cx="590550" cy="394473"/>
          </a:xfrm>
        </p:grpSpPr>
        <p:sp>
          <p:nvSpPr>
            <p:cNvPr id="130" name="Oval 129"/>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a:gradFill>
                  <a:gsLst>
                    <a:gs pos="0">
                      <a:srgbClr val="000000"/>
                    </a:gs>
                    <a:gs pos="100000">
                      <a:srgbClr val="000000"/>
                    </a:gs>
                  </a:gsLst>
                  <a:lin ang="5400000" scaled="0"/>
                </a:gradFill>
              </a:endParaRPr>
            </a:p>
          </p:txBody>
        </p:sp>
        <p:grpSp>
          <p:nvGrpSpPr>
            <p:cNvPr id="131" name="Group 110"/>
            <p:cNvGrpSpPr/>
            <p:nvPr/>
          </p:nvGrpSpPr>
          <p:grpSpPr>
            <a:xfrm>
              <a:off x="2048154" y="510402"/>
              <a:ext cx="407419" cy="345058"/>
              <a:chOff x="-2293085" y="806266"/>
              <a:chExt cx="319677" cy="345058"/>
            </a:xfrm>
          </p:grpSpPr>
          <p:pic>
            <p:nvPicPr>
              <p:cNvPr id="132" name="Picture 29" descr="Server"/>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133" name="Picture 9" descr="D:\Aeshen\TechNet 2006\12-December\Msft-longhorn-papers\TDM Deck\Windows Illustration Icons\Internet.png"/>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134" name="Group 344"/>
          <p:cNvGrpSpPr/>
          <p:nvPr/>
        </p:nvGrpSpPr>
        <p:grpSpPr>
          <a:xfrm>
            <a:off x="5742376" y="3443499"/>
            <a:ext cx="428667" cy="214754"/>
            <a:chOff x="1933575" y="510402"/>
            <a:chExt cx="590550" cy="394473"/>
          </a:xfrm>
        </p:grpSpPr>
        <p:sp>
          <p:nvSpPr>
            <p:cNvPr id="135" name="Oval 134"/>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a:gradFill>
                  <a:gsLst>
                    <a:gs pos="0">
                      <a:srgbClr val="000000"/>
                    </a:gs>
                    <a:gs pos="100000">
                      <a:srgbClr val="000000"/>
                    </a:gs>
                  </a:gsLst>
                  <a:lin ang="5400000" scaled="0"/>
                </a:gradFill>
              </a:endParaRPr>
            </a:p>
          </p:txBody>
        </p:sp>
        <p:grpSp>
          <p:nvGrpSpPr>
            <p:cNvPr id="136" name="Group 110"/>
            <p:cNvGrpSpPr/>
            <p:nvPr/>
          </p:nvGrpSpPr>
          <p:grpSpPr>
            <a:xfrm>
              <a:off x="2048154" y="510402"/>
              <a:ext cx="407419" cy="345058"/>
              <a:chOff x="-2293085" y="806266"/>
              <a:chExt cx="319677" cy="345058"/>
            </a:xfrm>
          </p:grpSpPr>
          <p:pic>
            <p:nvPicPr>
              <p:cNvPr id="137" name="Picture 29" descr="Server"/>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138" name="Picture 9" descr="D:\Aeshen\TechNet 2006\12-December\Msft-longhorn-papers\TDM Deck\Windows Illustration Icons\Internet.png"/>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139" name="Group 349"/>
          <p:cNvGrpSpPr/>
          <p:nvPr/>
        </p:nvGrpSpPr>
        <p:grpSpPr>
          <a:xfrm>
            <a:off x="6034924" y="3321423"/>
            <a:ext cx="428667" cy="214754"/>
            <a:chOff x="1933575" y="510402"/>
            <a:chExt cx="590550" cy="394473"/>
          </a:xfrm>
        </p:grpSpPr>
        <p:sp>
          <p:nvSpPr>
            <p:cNvPr id="140" name="Oval 139"/>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a:gradFill>
                  <a:gsLst>
                    <a:gs pos="0">
                      <a:srgbClr val="000000"/>
                    </a:gs>
                    <a:gs pos="100000">
                      <a:srgbClr val="000000"/>
                    </a:gs>
                  </a:gsLst>
                  <a:lin ang="5400000" scaled="0"/>
                </a:gradFill>
              </a:endParaRPr>
            </a:p>
          </p:txBody>
        </p:sp>
        <p:grpSp>
          <p:nvGrpSpPr>
            <p:cNvPr id="141" name="Group 110"/>
            <p:cNvGrpSpPr/>
            <p:nvPr/>
          </p:nvGrpSpPr>
          <p:grpSpPr>
            <a:xfrm>
              <a:off x="2048154" y="510402"/>
              <a:ext cx="407419" cy="345058"/>
              <a:chOff x="-2293085" y="806266"/>
              <a:chExt cx="319677" cy="345058"/>
            </a:xfrm>
          </p:grpSpPr>
          <p:pic>
            <p:nvPicPr>
              <p:cNvPr id="142" name="Picture 29" descr="Server"/>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143" name="Picture 9" descr="D:\Aeshen\TechNet 2006\12-December\Msft-longhorn-papers\TDM Deck\Windows Illustration Icons\Internet.png"/>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144" name="Group 354"/>
          <p:cNvGrpSpPr/>
          <p:nvPr/>
        </p:nvGrpSpPr>
        <p:grpSpPr>
          <a:xfrm>
            <a:off x="6063457" y="3449568"/>
            <a:ext cx="428667" cy="214754"/>
            <a:chOff x="1933575" y="510402"/>
            <a:chExt cx="590550" cy="394473"/>
          </a:xfrm>
        </p:grpSpPr>
        <p:sp>
          <p:nvSpPr>
            <p:cNvPr id="145" name="Oval 144"/>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a:gradFill>
                  <a:gsLst>
                    <a:gs pos="0">
                      <a:srgbClr val="000000"/>
                    </a:gs>
                    <a:gs pos="100000">
                      <a:srgbClr val="000000"/>
                    </a:gs>
                  </a:gsLst>
                  <a:lin ang="5400000" scaled="0"/>
                </a:gradFill>
              </a:endParaRPr>
            </a:p>
          </p:txBody>
        </p:sp>
        <p:grpSp>
          <p:nvGrpSpPr>
            <p:cNvPr id="146" name="Group 110"/>
            <p:cNvGrpSpPr/>
            <p:nvPr/>
          </p:nvGrpSpPr>
          <p:grpSpPr>
            <a:xfrm>
              <a:off x="2048154" y="510402"/>
              <a:ext cx="407419" cy="345058"/>
              <a:chOff x="-2293085" y="806266"/>
              <a:chExt cx="319677" cy="345058"/>
            </a:xfrm>
          </p:grpSpPr>
          <p:pic>
            <p:nvPicPr>
              <p:cNvPr id="147" name="Picture 29" descr="Server"/>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148" name="Picture 9" descr="D:\Aeshen\TechNet 2006\12-December\Msft-longhorn-papers\TDM Deck\Windows Illustration Icons\Internet.png"/>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149" name="Group 359"/>
          <p:cNvGrpSpPr/>
          <p:nvPr/>
        </p:nvGrpSpPr>
        <p:grpSpPr>
          <a:xfrm>
            <a:off x="9082924" y="4660953"/>
            <a:ext cx="428667" cy="214754"/>
            <a:chOff x="1933575" y="510402"/>
            <a:chExt cx="590550" cy="394473"/>
          </a:xfrm>
        </p:grpSpPr>
        <p:sp>
          <p:nvSpPr>
            <p:cNvPr id="150" name="Oval 149"/>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a:gradFill>
                  <a:gsLst>
                    <a:gs pos="0">
                      <a:srgbClr val="000000"/>
                    </a:gs>
                    <a:gs pos="100000">
                      <a:srgbClr val="000000"/>
                    </a:gs>
                  </a:gsLst>
                  <a:lin ang="5400000" scaled="0"/>
                </a:gradFill>
              </a:endParaRPr>
            </a:p>
          </p:txBody>
        </p:sp>
        <p:grpSp>
          <p:nvGrpSpPr>
            <p:cNvPr id="151" name="Group 110"/>
            <p:cNvGrpSpPr/>
            <p:nvPr/>
          </p:nvGrpSpPr>
          <p:grpSpPr>
            <a:xfrm>
              <a:off x="2048154" y="510402"/>
              <a:ext cx="407419" cy="345058"/>
              <a:chOff x="-2293085" y="806266"/>
              <a:chExt cx="319677" cy="345058"/>
            </a:xfrm>
          </p:grpSpPr>
          <p:pic>
            <p:nvPicPr>
              <p:cNvPr id="152" name="Picture 29" descr="Server"/>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153" name="Picture 9" descr="D:\Aeshen\TechNet 2006\12-December\Msft-longhorn-papers\TDM Deck\Windows Illustration Icons\Internet.png"/>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154" name="Group 364"/>
          <p:cNvGrpSpPr/>
          <p:nvPr/>
        </p:nvGrpSpPr>
        <p:grpSpPr>
          <a:xfrm>
            <a:off x="7939924" y="4178673"/>
            <a:ext cx="428667" cy="214754"/>
            <a:chOff x="1933575" y="510402"/>
            <a:chExt cx="590550" cy="394473"/>
          </a:xfrm>
        </p:grpSpPr>
        <p:sp>
          <p:nvSpPr>
            <p:cNvPr id="155" name="Oval 154"/>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a:gradFill>
                  <a:gsLst>
                    <a:gs pos="0">
                      <a:srgbClr val="000000"/>
                    </a:gs>
                    <a:gs pos="100000">
                      <a:srgbClr val="000000"/>
                    </a:gs>
                  </a:gsLst>
                  <a:lin ang="5400000" scaled="0"/>
                </a:gradFill>
              </a:endParaRPr>
            </a:p>
          </p:txBody>
        </p:sp>
        <p:grpSp>
          <p:nvGrpSpPr>
            <p:cNvPr id="156" name="Group 110"/>
            <p:cNvGrpSpPr/>
            <p:nvPr/>
          </p:nvGrpSpPr>
          <p:grpSpPr>
            <a:xfrm>
              <a:off x="2048154" y="510402"/>
              <a:ext cx="407419" cy="345058"/>
              <a:chOff x="-2293085" y="806266"/>
              <a:chExt cx="319677" cy="345058"/>
            </a:xfrm>
          </p:grpSpPr>
          <p:pic>
            <p:nvPicPr>
              <p:cNvPr id="157" name="Picture 29" descr="Server"/>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158" name="Picture 9" descr="D:\Aeshen\TechNet 2006\12-December\Msft-longhorn-papers\TDM Deck\Windows Illustration Icons\Internet.png"/>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159" name="Group 374"/>
          <p:cNvGrpSpPr/>
          <p:nvPr/>
        </p:nvGrpSpPr>
        <p:grpSpPr>
          <a:xfrm>
            <a:off x="8941350" y="3600708"/>
            <a:ext cx="428667" cy="214754"/>
            <a:chOff x="1933575" y="510402"/>
            <a:chExt cx="590550" cy="394473"/>
          </a:xfrm>
        </p:grpSpPr>
        <p:sp>
          <p:nvSpPr>
            <p:cNvPr id="160" name="Oval 159"/>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b="1" spc="-50" dirty="0">
                <a:gradFill>
                  <a:gsLst>
                    <a:gs pos="0">
                      <a:srgbClr val="000000"/>
                    </a:gs>
                    <a:gs pos="100000">
                      <a:srgbClr val="000000"/>
                    </a:gs>
                  </a:gsLst>
                  <a:lin ang="5400000" scaled="0"/>
                </a:gradFill>
              </a:endParaRPr>
            </a:p>
          </p:txBody>
        </p:sp>
        <p:grpSp>
          <p:nvGrpSpPr>
            <p:cNvPr id="161" name="Group 110"/>
            <p:cNvGrpSpPr/>
            <p:nvPr/>
          </p:nvGrpSpPr>
          <p:grpSpPr>
            <a:xfrm>
              <a:off x="2048154" y="510402"/>
              <a:ext cx="407419" cy="345058"/>
              <a:chOff x="-2293085" y="806266"/>
              <a:chExt cx="319677" cy="345058"/>
            </a:xfrm>
          </p:grpSpPr>
          <p:pic>
            <p:nvPicPr>
              <p:cNvPr id="162" name="Picture 29" descr="Server"/>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163" name="Picture 9" descr="D:\Aeshen\TechNet 2006\12-December\Msft-longhorn-papers\TDM Deck\Windows Illustration Icons\Internet.png"/>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164" name="Group 379"/>
          <p:cNvGrpSpPr/>
          <p:nvPr/>
        </p:nvGrpSpPr>
        <p:grpSpPr>
          <a:xfrm>
            <a:off x="8554545" y="3615462"/>
            <a:ext cx="428667" cy="214754"/>
            <a:chOff x="1933575" y="510402"/>
            <a:chExt cx="590550" cy="394473"/>
          </a:xfrm>
        </p:grpSpPr>
        <p:sp>
          <p:nvSpPr>
            <p:cNvPr id="165" name="Oval 164"/>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a:gradFill>
                  <a:gsLst>
                    <a:gs pos="0">
                      <a:srgbClr val="000000"/>
                    </a:gs>
                    <a:gs pos="100000">
                      <a:srgbClr val="000000"/>
                    </a:gs>
                  </a:gsLst>
                  <a:lin ang="5400000" scaled="0"/>
                </a:gradFill>
              </a:endParaRPr>
            </a:p>
          </p:txBody>
        </p:sp>
        <p:grpSp>
          <p:nvGrpSpPr>
            <p:cNvPr id="166" name="Group 110"/>
            <p:cNvGrpSpPr/>
            <p:nvPr/>
          </p:nvGrpSpPr>
          <p:grpSpPr>
            <a:xfrm>
              <a:off x="2048154" y="510402"/>
              <a:ext cx="407419" cy="345058"/>
              <a:chOff x="-2293085" y="806266"/>
              <a:chExt cx="319677" cy="345058"/>
            </a:xfrm>
          </p:grpSpPr>
          <p:pic>
            <p:nvPicPr>
              <p:cNvPr id="167" name="Picture 29" descr="Server"/>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168" name="Picture 9" descr="D:\Aeshen\TechNet 2006\12-December\Msft-longhorn-papers\TDM Deck\Windows Illustration Icons\Internet.png"/>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169" name="Group 384"/>
          <p:cNvGrpSpPr/>
          <p:nvPr/>
        </p:nvGrpSpPr>
        <p:grpSpPr>
          <a:xfrm>
            <a:off x="8336503" y="3849618"/>
            <a:ext cx="428667" cy="214754"/>
            <a:chOff x="1933575" y="510402"/>
            <a:chExt cx="590550" cy="394473"/>
          </a:xfrm>
        </p:grpSpPr>
        <p:sp>
          <p:nvSpPr>
            <p:cNvPr id="170" name="Oval 169"/>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a:gradFill>
                  <a:gsLst>
                    <a:gs pos="0">
                      <a:srgbClr val="000000"/>
                    </a:gs>
                    <a:gs pos="100000">
                      <a:srgbClr val="000000"/>
                    </a:gs>
                  </a:gsLst>
                  <a:lin ang="5400000" scaled="0"/>
                </a:gradFill>
              </a:endParaRPr>
            </a:p>
          </p:txBody>
        </p:sp>
        <p:grpSp>
          <p:nvGrpSpPr>
            <p:cNvPr id="171" name="Group 110"/>
            <p:cNvGrpSpPr/>
            <p:nvPr/>
          </p:nvGrpSpPr>
          <p:grpSpPr>
            <a:xfrm>
              <a:off x="2048154" y="510402"/>
              <a:ext cx="407419" cy="345058"/>
              <a:chOff x="-2293085" y="806266"/>
              <a:chExt cx="319677" cy="345058"/>
            </a:xfrm>
          </p:grpSpPr>
          <p:pic>
            <p:nvPicPr>
              <p:cNvPr id="172" name="Picture 29" descr="Server"/>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173" name="Picture 9" descr="D:\Aeshen\TechNet 2006\12-December\Msft-longhorn-papers\TDM Deck\Windows Illustration Icons\Internet.png"/>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174" name="Group 369"/>
          <p:cNvGrpSpPr/>
          <p:nvPr/>
        </p:nvGrpSpPr>
        <p:grpSpPr>
          <a:xfrm>
            <a:off x="8467786" y="4006740"/>
            <a:ext cx="428667" cy="214754"/>
            <a:chOff x="1933575" y="510402"/>
            <a:chExt cx="590550" cy="394473"/>
          </a:xfrm>
        </p:grpSpPr>
        <p:sp>
          <p:nvSpPr>
            <p:cNvPr id="175" name="Oval 174"/>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a:gradFill>
                  <a:gsLst>
                    <a:gs pos="0">
                      <a:srgbClr val="000000"/>
                    </a:gs>
                    <a:gs pos="100000">
                      <a:srgbClr val="000000"/>
                    </a:gs>
                  </a:gsLst>
                  <a:lin ang="5400000" scaled="0"/>
                </a:gradFill>
              </a:endParaRPr>
            </a:p>
          </p:txBody>
        </p:sp>
        <p:grpSp>
          <p:nvGrpSpPr>
            <p:cNvPr id="176" name="Group 110"/>
            <p:cNvGrpSpPr/>
            <p:nvPr/>
          </p:nvGrpSpPr>
          <p:grpSpPr>
            <a:xfrm>
              <a:off x="2048154" y="510402"/>
              <a:ext cx="407419" cy="345058"/>
              <a:chOff x="-2293085" y="806266"/>
              <a:chExt cx="319677" cy="345058"/>
            </a:xfrm>
          </p:grpSpPr>
          <p:pic>
            <p:nvPicPr>
              <p:cNvPr id="177" name="Picture 29" descr="Server"/>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178" name="Picture 9" descr="D:\Aeshen\TechNet 2006\12-December\Msft-longhorn-papers\TDM Deck\Windows Illustration Icons\Internet.png"/>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cxnSp>
        <p:nvCxnSpPr>
          <p:cNvPr id="179" name="Straight Connector 178"/>
          <p:cNvCxnSpPr/>
          <p:nvPr/>
        </p:nvCxnSpPr>
        <p:spPr>
          <a:xfrm rot="5400000">
            <a:off x="3653665" y="3321422"/>
            <a:ext cx="3086100" cy="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rot="5400000">
            <a:off x="5558666" y="3321422"/>
            <a:ext cx="3086100" cy="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64158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D2D308-0725-42BE-AB58-35A817C157B5}"/>
              </a:ext>
            </a:extLst>
          </p:cNvPr>
          <p:cNvSpPr/>
          <p:nvPr/>
        </p:nvSpPr>
        <p:spPr>
          <a:xfrm>
            <a:off x="2884566" y="2061988"/>
            <a:ext cx="6640152"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Let’s move to Demo</a:t>
            </a:r>
          </a:p>
        </p:txBody>
      </p:sp>
      <p:sp>
        <p:nvSpPr>
          <p:cNvPr id="4" name="TextBox 3">
            <a:extLst>
              <a:ext uri="{FF2B5EF4-FFF2-40B4-BE49-F238E27FC236}">
                <a16:creationId xmlns:a16="http://schemas.microsoft.com/office/drawing/2014/main" id="{05C4FC65-A674-4681-9AA5-AF11780EF185}"/>
              </a:ext>
            </a:extLst>
          </p:cNvPr>
          <p:cNvSpPr txBox="1"/>
          <p:nvPr/>
        </p:nvSpPr>
        <p:spPr>
          <a:xfrm>
            <a:off x="3366052" y="3250340"/>
            <a:ext cx="6732104" cy="363946"/>
          </a:xfrm>
          <a:prstGeom prst="rect">
            <a:avLst/>
          </a:prstGeom>
          <a:noFill/>
        </p:spPr>
        <p:txBody>
          <a:bodyPr wrap="square">
            <a:spAutoFit/>
          </a:bodyPr>
          <a:lstStyle/>
          <a:p>
            <a:r>
              <a:rPr lang="en-GB" dirty="0" err="1"/>
              <a:t>mstsc</a:t>
            </a:r>
            <a:endParaRPr lang="en-GB" dirty="0"/>
          </a:p>
        </p:txBody>
      </p:sp>
    </p:spTree>
    <p:extLst>
      <p:ext uri="{BB962C8B-B14F-4D97-AF65-F5344CB8AC3E}">
        <p14:creationId xmlns:p14="http://schemas.microsoft.com/office/powerpoint/2010/main" val="136488366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7A44E0-40B6-40AF-8017-7AADE9C3409A}"/>
              </a:ext>
            </a:extLst>
          </p:cNvPr>
          <p:cNvPicPr>
            <a:picLocks noChangeAspect="1"/>
          </p:cNvPicPr>
          <p:nvPr/>
        </p:nvPicPr>
        <p:blipFill>
          <a:blip r:embed="rId2"/>
          <a:stretch>
            <a:fillRect/>
          </a:stretch>
        </p:blipFill>
        <p:spPr>
          <a:xfrm>
            <a:off x="120650" y="635524"/>
            <a:ext cx="11950700" cy="5586953"/>
          </a:xfrm>
          <a:prstGeom prst="rect">
            <a:avLst/>
          </a:prstGeom>
          <a:noFill/>
        </p:spPr>
      </p:pic>
    </p:spTree>
    <p:extLst>
      <p:ext uri="{BB962C8B-B14F-4D97-AF65-F5344CB8AC3E}">
        <p14:creationId xmlns:p14="http://schemas.microsoft.com/office/powerpoint/2010/main" val="305655613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CD0216-3441-4EDE-B0D2-3CD018EA3493}"/>
              </a:ext>
            </a:extLst>
          </p:cNvPr>
          <p:cNvPicPr>
            <a:picLocks noChangeAspect="1"/>
          </p:cNvPicPr>
          <p:nvPr/>
        </p:nvPicPr>
        <p:blipFill>
          <a:blip r:embed="rId2"/>
          <a:stretch>
            <a:fillRect/>
          </a:stretch>
        </p:blipFill>
        <p:spPr>
          <a:xfrm>
            <a:off x="120650" y="336757"/>
            <a:ext cx="11950700" cy="6184486"/>
          </a:xfrm>
          <a:prstGeom prst="rect">
            <a:avLst/>
          </a:prstGeom>
          <a:noFill/>
        </p:spPr>
      </p:pic>
    </p:spTree>
    <p:extLst>
      <p:ext uri="{BB962C8B-B14F-4D97-AF65-F5344CB8AC3E}">
        <p14:creationId xmlns:p14="http://schemas.microsoft.com/office/powerpoint/2010/main" val="212699790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2377F88-F0DB-4E52-98B7-40DF535686A6}"/>
              </a:ext>
            </a:extLst>
          </p:cNvPr>
          <p:cNvPicPr>
            <a:picLocks noChangeAspect="1"/>
          </p:cNvPicPr>
          <p:nvPr/>
        </p:nvPicPr>
        <p:blipFill>
          <a:blip r:embed="rId2"/>
          <a:stretch>
            <a:fillRect/>
          </a:stretch>
        </p:blipFill>
        <p:spPr>
          <a:xfrm>
            <a:off x="120650" y="381573"/>
            <a:ext cx="11950700" cy="6094855"/>
          </a:xfrm>
          <a:prstGeom prst="rect">
            <a:avLst/>
          </a:prstGeom>
          <a:noFill/>
        </p:spPr>
      </p:pic>
    </p:spTree>
    <p:extLst>
      <p:ext uri="{BB962C8B-B14F-4D97-AF65-F5344CB8AC3E}">
        <p14:creationId xmlns:p14="http://schemas.microsoft.com/office/powerpoint/2010/main" val="1076210056"/>
      </p:ext>
    </p:extLst>
  </p:cSld>
  <p:clrMapOvr>
    <a:masterClrMapping/>
  </p:clrMapOvr>
  <p:transition>
    <p:fade/>
  </p:transition>
</p:sld>
</file>

<file path=ppt/theme/theme1.xml><?xml version="1.0" encoding="utf-8"?>
<a:theme xmlns:a="http://schemas.openxmlformats.org/drawingml/2006/main" name="WHITE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2CA35654-AA95-4EAF-8C1E-008A884F020F}"/>
    </a:ext>
  </a:extLst>
</a:theme>
</file>

<file path=ppt/theme/theme2.xml><?xml version="1.0" encoding="utf-8"?>
<a:theme xmlns:a="http://schemas.openxmlformats.org/drawingml/2006/main" name="SOFT BLACK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5909D274-6178-43D8-BFA6-D91DA2D0006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6d3b3f7c-4b71-40c9-8fff-4f7fb96ddea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6B78FCE4F94D941B32D6B6061C29C09" ma:contentTypeVersion="6" ma:contentTypeDescription="Create a new document." ma:contentTypeScope="" ma:versionID="e60c1c03b30260006a1d1ff9f7138066">
  <xsd:schema xmlns:xsd="http://www.w3.org/2001/XMLSchema" xmlns:xs="http://www.w3.org/2001/XMLSchema" xmlns:p="http://schemas.microsoft.com/office/2006/metadata/properties" xmlns:ns2="976fdccd-ca8b-4477-a16f-3129ac8e5ee5" xmlns:ns3="6d3b3f7c-4b71-40c9-8fff-4f7fb96ddea0" targetNamespace="http://schemas.microsoft.com/office/2006/metadata/properties" ma:root="true" ma:fieldsID="36db65670a08b7ac857e594ec6bc08a7" ns2:_="" ns3:_="">
    <xsd:import namespace="976fdccd-ca8b-4477-a16f-3129ac8e5ee5"/>
    <xsd:import namespace="6d3b3f7c-4b71-40c9-8fff-4f7fb96ddea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6fdccd-ca8b-4477-a16f-3129ac8e5ee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d3b3f7c-4b71-40c9-8fff-4f7fb96ddea0"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www.w3.org/2000/xmlns/"/>
    <ds:schemaRef ds:uri="6d3b3f7c-4b71-40c9-8fff-4f7fb96ddea0"/>
    <ds:schemaRef ds:uri="http://www.w3.org/2001/XMLSchema-instance"/>
    <ds:schemaRef ds:uri="http://schemas.microsoft.com/office/infopath/2007/PartnerControl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22B300F8-02BB-451A-A12F-025F0CFD5908}">
  <ds:schemaRefs>
    <ds:schemaRef ds:uri="http://schemas.microsoft.com/office/2006/metadata/contentType"/>
    <ds:schemaRef ds:uri="http://schemas.microsoft.com/office/2006/metadata/properties/metaAttributes"/>
    <ds:schemaRef ds:uri="http://www.w3.org/2000/xmlns/"/>
    <ds:schemaRef ds:uri="http://www.w3.org/2001/XMLSchema"/>
    <ds:schemaRef ds:uri="976fdccd-ca8b-4477-a16f-3129ac8e5ee5"/>
    <ds:schemaRef ds:uri="6d3b3f7c-4b71-40c9-8fff-4f7fb96ddea0"/>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WHITE TEMPLATE</Template>
  <TotalTime>2307</TotalTime>
  <Words>2302</Words>
  <Application>Microsoft Office PowerPoint</Application>
  <PresentationFormat>Widescreen</PresentationFormat>
  <Paragraphs>316</Paragraphs>
  <Slides>69</Slides>
  <Notes>13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69</vt:i4>
      </vt:variant>
    </vt:vector>
  </HeadingPairs>
  <TitlesOfParts>
    <vt:vector size="81" baseType="lpstr">
      <vt:lpstr>Amasis MT Pro Black</vt:lpstr>
      <vt:lpstr>Arial</vt:lpstr>
      <vt:lpstr>Calibri Light</vt:lpstr>
      <vt:lpstr>Consolas</vt:lpstr>
      <vt:lpstr>Segoe UI</vt:lpstr>
      <vt:lpstr>Segoe UI Light</vt:lpstr>
      <vt:lpstr>Segoe UI Semibold</vt:lpstr>
      <vt:lpstr>Segoe UI Semilight</vt:lpstr>
      <vt:lpstr>sofia-pro</vt:lpstr>
      <vt:lpstr>Wingdings</vt:lpstr>
      <vt:lpstr>WHITE TEMPLATE</vt:lpstr>
      <vt:lpstr>SOFT BLACK TEMPLATE</vt:lpstr>
      <vt:lpstr>PowerPoint Presentation</vt:lpstr>
      <vt:lpstr>Tahawar Ihsan Alpha Microsoft Learn Student Ambassador</vt:lpstr>
      <vt:lpstr>Topic to cover  What is Azure? Cloud Computing Virtual Machine Static web app</vt:lpstr>
      <vt:lpstr>PowerPoint Presentation</vt:lpstr>
      <vt:lpstr>What is Azure?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Cloud Flavors?</vt:lpstr>
      <vt:lpstr>What is Software as a Service? (SaaS)</vt:lpstr>
      <vt:lpstr>SaaS is not ASP 2.0</vt:lpstr>
      <vt:lpstr>Azure &amp; SaaS</vt:lpstr>
      <vt:lpstr>SaaS advantages </vt:lpstr>
      <vt:lpstr>Infrastructure as a Service (IaaS)</vt:lpstr>
      <vt:lpstr>IaaS on Azure</vt:lpstr>
      <vt:lpstr>IaaS is not Managed Hosting</vt:lpstr>
      <vt:lpstr>Common IaaS business scenarios </vt:lpstr>
      <vt:lpstr>Advantages of IaaS </vt:lpstr>
      <vt:lpstr>Platform as a Service (PaaS)</vt:lpstr>
      <vt:lpstr>PaaS on Azure</vt:lpstr>
      <vt:lpstr>Common PaaS scenarios </vt:lpstr>
      <vt:lpstr>PowerPoint Presentation</vt:lpstr>
      <vt:lpstr>PowerPoint Presentation</vt:lpstr>
      <vt:lpstr>PowerPoint Presentation</vt:lpstr>
      <vt:lpstr>PowerPoint Presentation</vt:lpstr>
      <vt:lpstr>PowerPoint Presentation</vt:lpstr>
      <vt:lpstr>PowerPoint Presentation</vt:lpstr>
      <vt:lpstr>Where is the Cloud Going?</vt:lpstr>
      <vt:lpstr>Cloud Distribution Examined</vt:lpstr>
      <vt:lpstr>Why Now?</vt:lpstr>
      <vt:lpstr>Build or Rent?</vt:lpstr>
      <vt:lpstr>Enterprise Cloud Solutions</vt:lpstr>
      <vt:lpstr>Enterprise Cloud Solutions (cont)</vt:lpstr>
      <vt:lpstr>PowerPoint Presentation</vt:lpstr>
      <vt:lpstr>PowerPoint Presentation</vt:lpstr>
      <vt:lpstr>PowerPoint Presentation</vt:lpstr>
      <vt:lpstr>PowerPoint Presentation</vt:lpstr>
      <vt:lpstr>PowerPoint Presentation</vt:lpstr>
      <vt:lpstr>Conclusion</vt:lpstr>
      <vt:lpstr>Preparing for the Future</vt:lpstr>
      <vt:lpstr>Cloud Computing Taxonomy</vt:lpstr>
      <vt:lpstr>Three Main Components</vt:lpstr>
      <vt:lpstr>Virtual Machines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Web Sites</vt:lpstr>
      <vt:lpstr>Building Block Services</vt:lpstr>
      <vt:lpstr>SQL Database</vt:lpstr>
      <vt:lpstr>Azure Data Centers</vt:lpstr>
      <vt:lpstr>Windows Azure Platform -  CDN</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MSP Program</dc:subject>
  <dc:creator>"Heidi Laverty" &lt;heidi@mindseyepdx.com&gt;</dc:creator>
  <cp:keywords/>
  <dc:description/>
  <cp:lastModifiedBy>Tahawar ihsan</cp:lastModifiedBy>
  <cp:revision>135</cp:revision>
  <dcterms:created xsi:type="dcterms:W3CDTF">2019-03-28T18:40:02Z</dcterms:created>
  <dcterms:modified xsi:type="dcterms:W3CDTF">2022-04-24T16:10:44Z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0x010100F6B78FCE4F94D941B32D6B6061C29C09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